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Lst>
  <p:notesMasterIdLst>
    <p:notesMasterId r:id="rId72"/>
  </p:notesMasterIdLst>
  <p:sldIdLst>
    <p:sldId id="388" r:id="rId2"/>
    <p:sldId id="375" r:id="rId3"/>
    <p:sldId id="462" r:id="rId4"/>
    <p:sldId id="464" r:id="rId5"/>
    <p:sldId id="463" r:id="rId6"/>
    <p:sldId id="465" r:id="rId7"/>
    <p:sldId id="466" r:id="rId8"/>
    <p:sldId id="467" r:id="rId9"/>
    <p:sldId id="528" r:id="rId10"/>
    <p:sldId id="468" r:id="rId11"/>
    <p:sldId id="529" r:id="rId12"/>
    <p:sldId id="530" r:id="rId13"/>
    <p:sldId id="531" r:id="rId14"/>
    <p:sldId id="532" r:id="rId15"/>
    <p:sldId id="533" r:id="rId16"/>
    <p:sldId id="534" r:id="rId17"/>
    <p:sldId id="535" r:id="rId18"/>
    <p:sldId id="536" r:id="rId19"/>
    <p:sldId id="537" r:id="rId20"/>
    <p:sldId id="538" r:id="rId21"/>
    <p:sldId id="539" r:id="rId22"/>
    <p:sldId id="540" r:id="rId23"/>
    <p:sldId id="541" r:id="rId24"/>
    <p:sldId id="542" r:id="rId25"/>
    <p:sldId id="543" r:id="rId26"/>
    <p:sldId id="544" r:id="rId27"/>
    <p:sldId id="545" r:id="rId28"/>
    <p:sldId id="547" r:id="rId29"/>
    <p:sldId id="546" r:id="rId30"/>
    <p:sldId id="548" r:id="rId31"/>
    <p:sldId id="549" r:id="rId32"/>
    <p:sldId id="550" r:id="rId33"/>
    <p:sldId id="551" r:id="rId34"/>
    <p:sldId id="552" r:id="rId35"/>
    <p:sldId id="553" r:id="rId36"/>
    <p:sldId id="554" r:id="rId37"/>
    <p:sldId id="555" r:id="rId38"/>
    <p:sldId id="556" r:id="rId39"/>
    <p:sldId id="557" r:id="rId40"/>
    <p:sldId id="558" r:id="rId41"/>
    <p:sldId id="559" r:id="rId42"/>
    <p:sldId id="560" r:id="rId43"/>
    <p:sldId id="561" r:id="rId44"/>
    <p:sldId id="562" r:id="rId45"/>
    <p:sldId id="563" r:id="rId46"/>
    <p:sldId id="564" r:id="rId47"/>
    <p:sldId id="565" r:id="rId48"/>
    <p:sldId id="566" r:id="rId49"/>
    <p:sldId id="567" r:id="rId50"/>
    <p:sldId id="568" r:id="rId51"/>
    <p:sldId id="569" r:id="rId52"/>
    <p:sldId id="570" r:id="rId53"/>
    <p:sldId id="571" r:id="rId54"/>
    <p:sldId id="572" r:id="rId55"/>
    <p:sldId id="573" r:id="rId56"/>
    <p:sldId id="574" r:id="rId57"/>
    <p:sldId id="575" r:id="rId58"/>
    <p:sldId id="576" r:id="rId59"/>
    <p:sldId id="577" r:id="rId60"/>
    <p:sldId id="578" r:id="rId61"/>
    <p:sldId id="579" r:id="rId62"/>
    <p:sldId id="580" r:id="rId63"/>
    <p:sldId id="581" r:id="rId64"/>
    <p:sldId id="582" r:id="rId65"/>
    <p:sldId id="583" r:id="rId66"/>
    <p:sldId id="584" r:id="rId67"/>
    <p:sldId id="585" r:id="rId68"/>
    <p:sldId id="586" r:id="rId69"/>
    <p:sldId id="587" r:id="rId70"/>
    <p:sldId id="588"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4D3DA1-18B8-467F-962E-D70D814F4058}">
          <p14:sldIdLst>
            <p14:sldId id="388"/>
            <p14:sldId id="375"/>
            <p14:sldId id="462"/>
            <p14:sldId id="464"/>
            <p14:sldId id="463"/>
            <p14:sldId id="465"/>
            <p14:sldId id="466"/>
            <p14:sldId id="467"/>
            <p14:sldId id="528"/>
            <p14:sldId id="468"/>
            <p14:sldId id="529"/>
            <p14:sldId id="530"/>
            <p14:sldId id="531"/>
            <p14:sldId id="532"/>
            <p14:sldId id="533"/>
            <p14:sldId id="534"/>
            <p14:sldId id="535"/>
            <p14:sldId id="536"/>
            <p14:sldId id="537"/>
            <p14:sldId id="538"/>
            <p14:sldId id="539"/>
            <p14:sldId id="540"/>
            <p14:sldId id="541"/>
            <p14:sldId id="542"/>
            <p14:sldId id="543"/>
            <p14:sldId id="544"/>
            <p14:sldId id="545"/>
            <p14:sldId id="547"/>
            <p14:sldId id="546"/>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29D816-D64B-E305-53AF-11E283E61F99}" name="Walter Haandrikman" initials="WH" userId="682dd50cde8130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BF0"/>
    <a:srgbClr val="164A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61" autoAdjust="0"/>
  </p:normalViewPr>
  <p:slideViewPr>
    <p:cSldViewPr snapToGrid="0">
      <p:cViewPr varScale="1">
        <p:scale>
          <a:sx n="88" d="100"/>
          <a:sy n="88" d="100"/>
        </p:scale>
        <p:origin x="14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4904-1F65-459C-A24A-26415A6B5D94}" type="datetimeFigureOut">
              <a:rPr lang="nl-NL" smtClean="0"/>
              <a:t>20-3-2025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02E1C-5955-4FE8-A3FE-3945700CCBF5}" type="slidenum">
              <a:rPr lang="nl-NL" smtClean="0"/>
              <a:t>‹nr.›</a:t>
            </a:fld>
            <a:endParaRPr lang="nl-NL" dirty="0"/>
          </a:p>
        </p:txBody>
      </p:sp>
    </p:spTree>
    <p:extLst>
      <p:ext uri="{BB962C8B-B14F-4D97-AF65-F5344CB8AC3E}">
        <p14:creationId xmlns:p14="http://schemas.microsoft.com/office/powerpoint/2010/main" val="428794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17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27538-5795-F307-5B7B-E7A476498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AB08F-0355-6E09-8BB5-A1C2D8E70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0A36B-222A-C8BE-E107-B52CF70777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R3.2d(1)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Het </a:t>
            </a:r>
            <a:r>
              <a:rPr lang="en-US" dirty="0" err="1"/>
              <a:t>weigeren</a:t>
            </a:r>
            <a:r>
              <a:rPr lang="en-US" dirty="0"/>
              <a:t> om </a:t>
            </a:r>
            <a:r>
              <a:rPr lang="en-US" dirty="0" err="1"/>
              <a:t>informatie</a:t>
            </a:r>
            <a:r>
              <a:rPr lang="en-US" dirty="0"/>
              <a:t> te </a:t>
            </a:r>
            <a:r>
              <a:rPr lang="en-US" dirty="0" err="1"/>
              <a:t>geven</a:t>
            </a:r>
            <a:r>
              <a:rPr lang="en-US" dirty="0"/>
              <a:t> over het </a:t>
            </a:r>
            <a:r>
              <a:rPr lang="en-US" dirty="0" err="1"/>
              <a:t>aantal</a:t>
            </a:r>
            <a:r>
              <a:rPr lang="en-US" dirty="0"/>
              <a:t> </a:t>
            </a:r>
            <a:r>
              <a:rPr lang="en-US" dirty="0" err="1"/>
              <a:t>slagen</a:t>
            </a:r>
            <a:r>
              <a:rPr lang="en-US" dirty="0"/>
              <a:t> </a:t>
            </a:r>
            <a:r>
              <a:rPr lang="en-US" dirty="0" err="1"/>
              <a:t>wordt</a:t>
            </a:r>
            <a:r>
              <a:rPr lang="en-US" dirty="0"/>
              <a:t> </a:t>
            </a:r>
            <a:r>
              <a:rPr lang="en-US" dirty="0" err="1"/>
              <a:t>gezien</a:t>
            </a:r>
            <a:r>
              <a:rPr lang="en-US" dirty="0"/>
              <a:t> </a:t>
            </a:r>
            <a:r>
              <a:rPr lang="en-US" dirty="0" err="1"/>
              <a:t>als</a:t>
            </a:r>
            <a:r>
              <a:rPr lang="en-US" dirty="0"/>
              <a:t> het </a:t>
            </a:r>
            <a:r>
              <a:rPr lang="en-US" dirty="0" err="1"/>
              <a:t>geven</a:t>
            </a:r>
            <a:r>
              <a:rPr lang="en-US" dirty="0"/>
              <a:t> van </a:t>
            </a:r>
            <a:r>
              <a:rPr lang="en-US" dirty="0" err="1"/>
              <a:t>verkeerde</a:t>
            </a:r>
            <a:r>
              <a:rPr lang="en-US" dirty="0"/>
              <a:t> </a:t>
            </a:r>
            <a:r>
              <a:rPr lang="en-US" dirty="0" err="1"/>
              <a:t>informatie</a:t>
            </a:r>
            <a:r>
              <a:rPr lang="en-US" dirty="0"/>
              <a:t>. De </a:t>
            </a:r>
            <a:r>
              <a:rPr lang="en-US" dirty="0" err="1"/>
              <a:t>straf</a:t>
            </a:r>
            <a:r>
              <a:rPr lang="en-US" dirty="0"/>
              <a:t> voor het </a:t>
            </a:r>
            <a:r>
              <a:rPr lang="en-US" dirty="0" err="1"/>
              <a:t>geven</a:t>
            </a:r>
            <a:r>
              <a:rPr lang="en-US" dirty="0"/>
              <a:t> van </a:t>
            </a:r>
            <a:r>
              <a:rPr lang="en-US" dirty="0" err="1"/>
              <a:t>verkeerde</a:t>
            </a:r>
            <a:r>
              <a:rPr lang="en-US" dirty="0"/>
              <a:t> </a:t>
            </a:r>
            <a:r>
              <a:rPr lang="en-US" dirty="0" err="1"/>
              <a:t>informatie</a:t>
            </a:r>
            <a:r>
              <a:rPr lang="en-US" dirty="0"/>
              <a:t> is </a:t>
            </a:r>
            <a:r>
              <a:rPr lang="en-US" dirty="0" err="1"/>
              <a:t>verlies</a:t>
            </a:r>
            <a:r>
              <a:rPr lang="en-US" dirty="0"/>
              <a:t> van de hole.</a:t>
            </a:r>
          </a:p>
          <a:p>
            <a:endParaRPr lang="en-US" dirty="0"/>
          </a:p>
        </p:txBody>
      </p:sp>
      <p:sp>
        <p:nvSpPr>
          <p:cNvPr id="4" name="Slide Number Placeholder 3">
            <a:extLst>
              <a:ext uri="{FF2B5EF4-FFF2-40B4-BE49-F238E27FC236}">
                <a16:creationId xmlns:a16="http://schemas.microsoft.com/office/drawing/2014/main" id="{CAD97DCC-F215-4312-EF28-9547ABF7099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27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F90EC-065F-2FCC-A8B7-1BC451E52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F08BA-68B6-484B-2325-EDFEB1FFD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7908E-0DF1-0A5B-4731-1A8646DA39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R3.2d(3)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spelers</a:t>
            </a:r>
            <a:r>
              <a:rPr lang="en-US" dirty="0"/>
              <a:t> </a:t>
            </a:r>
            <a:r>
              <a:rPr lang="en-US" dirty="0" err="1"/>
              <a:t>hadden</a:t>
            </a:r>
            <a:r>
              <a:rPr lang="en-US" dirty="0"/>
              <a:t> de stand van de </a:t>
            </a:r>
            <a:r>
              <a:rPr lang="en-US" dirty="0" err="1"/>
              <a:t>wedstrijd</a:t>
            </a:r>
            <a:r>
              <a:rPr lang="en-US" dirty="0"/>
              <a:t> </a:t>
            </a:r>
            <a:r>
              <a:rPr lang="en-US" dirty="0" err="1"/>
              <a:t>nog</a:t>
            </a:r>
            <a:r>
              <a:rPr lang="en-US" dirty="0"/>
              <a:t> </a:t>
            </a:r>
            <a:r>
              <a:rPr lang="en-US" dirty="0" err="1"/>
              <a:t>kunnen</a:t>
            </a:r>
            <a:r>
              <a:rPr lang="en-US" dirty="0"/>
              <a:t> </a:t>
            </a:r>
            <a:r>
              <a:rPr lang="en-US" dirty="0" err="1"/>
              <a:t>corrigeren</a:t>
            </a:r>
            <a:r>
              <a:rPr lang="en-US" dirty="0"/>
              <a:t> </a:t>
            </a:r>
            <a:r>
              <a:rPr lang="en-US" dirty="0" err="1"/>
              <a:t>voordat</a:t>
            </a:r>
            <a:r>
              <a:rPr lang="en-US" dirty="0"/>
              <a:t> ze </a:t>
            </a:r>
            <a:r>
              <a:rPr lang="en-US" dirty="0" err="1"/>
              <a:t>afsloegen</a:t>
            </a:r>
            <a:r>
              <a:rPr lang="en-US" dirty="0"/>
              <a:t> op hole 12. </a:t>
            </a:r>
            <a:r>
              <a:rPr lang="en-US" dirty="0" err="1"/>
              <a:t>Daarna</a:t>
            </a:r>
            <a:r>
              <a:rPr lang="en-US" dirty="0"/>
              <a:t> is het </a:t>
            </a:r>
            <a:r>
              <a:rPr lang="en-US" dirty="0" err="1"/>
              <a:t>niet</a:t>
            </a:r>
            <a:r>
              <a:rPr lang="en-US" dirty="0"/>
              <a:t> meer </a:t>
            </a:r>
            <a:r>
              <a:rPr lang="en-US" dirty="0" err="1"/>
              <a:t>mogelijk</a:t>
            </a:r>
            <a:r>
              <a:rPr lang="en-US" dirty="0"/>
              <a:t> en </a:t>
            </a:r>
            <a:r>
              <a:rPr lang="en-US" dirty="0" err="1"/>
              <a:t>blijft</a:t>
            </a:r>
            <a:r>
              <a:rPr lang="en-US" dirty="0"/>
              <a:t> de stand </a:t>
            </a:r>
            <a:r>
              <a:rPr lang="en-US" dirty="0" err="1"/>
              <a:t>staan</a:t>
            </a:r>
            <a:r>
              <a:rPr lang="en-US" dirty="0"/>
              <a:t>.</a:t>
            </a:r>
          </a:p>
          <a:p>
            <a:endParaRPr lang="en-US" dirty="0"/>
          </a:p>
        </p:txBody>
      </p:sp>
      <p:sp>
        <p:nvSpPr>
          <p:cNvPr id="4" name="Slide Number Placeholder 3">
            <a:extLst>
              <a:ext uri="{FF2B5EF4-FFF2-40B4-BE49-F238E27FC236}">
                <a16:creationId xmlns:a16="http://schemas.microsoft.com/office/drawing/2014/main" id="{F9F00154-82EC-9614-6449-1D62F8385B0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117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7DF7-7274-A3F9-463C-668F38D2B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40BB9-928F-1861-C2F8-026658B39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D5BA9-E5FB-42C7-A776-DAA959A059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R20.1b(2)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tegenstander</a:t>
            </a:r>
            <a:r>
              <a:rPr lang="en-US" dirty="0"/>
              <a:t> </a:t>
            </a:r>
            <a:r>
              <a:rPr lang="en-US" dirty="0" err="1"/>
              <a:t>heeft</a:t>
            </a:r>
            <a:r>
              <a:rPr lang="en-US" dirty="0"/>
              <a:t> te </a:t>
            </a:r>
            <a:r>
              <a:rPr lang="en-US" dirty="0" err="1"/>
              <a:t>laat</a:t>
            </a:r>
            <a:r>
              <a:rPr lang="en-US" dirty="0"/>
              <a:t> </a:t>
            </a:r>
            <a:r>
              <a:rPr lang="en-US" dirty="0" err="1"/>
              <a:t>aangegeven</a:t>
            </a:r>
            <a:r>
              <a:rPr lang="en-US" dirty="0"/>
              <a:t> </a:t>
            </a:r>
            <a:r>
              <a:rPr lang="en-US" dirty="0" err="1"/>
              <a:t>dat</a:t>
            </a:r>
            <a:r>
              <a:rPr lang="en-US" dirty="0"/>
              <a:t> </a:t>
            </a:r>
            <a:r>
              <a:rPr lang="en-US" dirty="0" err="1"/>
              <a:t>hij</a:t>
            </a:r>
            <a:r>
              <a:rPr lang="en-US" dirty="0"/>
              <a:t> </a:t>
            </a:r>
            <a:r>
              <a:rPr lang="en-US" dirty="0" err="1"/>
              <a:t>een</a:t>
            </a:r>
            <a:r>
              <a:rPr lang="en-US" dirty="0"/>
              <a:t> </a:t>
            </a:r>
            <a:r>
              <a:rPr lang="en-US" dirty="0" err="1"/>
              <a:t>uitspraak</a:t>
            </a:r>
            <a:r>
              <a:rPr lang="en-US" dirty="0"/>
              <a:t> van </a:t>
            </a:r>
            <a:r>
              <a:rPr lang="en-US" dirty="0" err="1"/>
              <a:t>een</a:t>
            </a:r>
            <a:r>
              <a:rPr lang="en-US" dirty="0"/>
              <a:t> referee </a:t>
            </a:r>
            <a:r>
              <a:rPr lang="en-US" dirty="0" err="1"/>
              <a:t>wil</a:t>
            </a:r>
            <a:r>
              <a:rPr lang="en-US" dirty="0"/>
              <a:t>. Je </a:t>
            </a:r>
            <a:r>
              <a:rPr lang="en-US" dirty="0" err="1"/>
              <a:t>moet</a:t>
            </a:r>
            <a:r>
              <a:rPr lang="en-US" dirty="0"/>
              <a:t> het </a:t>
            </a:r>
            <a:r>
              <a:rPr lang="en-US" dirty="0" err="1"/>
              <a:t>verzoek</a:t>
            </a:r>
            <a:r>
              <a:rPr lang="en-US" dirty="0"/>
              <a:t> om </a:t>
            </a:r>
            <a:r>
              <a:rPr lang="en-US" dirty="0" err="1"/>
              <a:t>een</a:t>
            </a:r>
            <a:r>
              <a:rPr lang="en-US" dirty="0"/>
              <a:t> </a:t>
            </a:r>
            <a:r>
              <a:rPr lang="en-US" dirty="0" err="1"/>
              <a:t>uitspraak</a:t>
            </a:r>
            <a:r>
              <a:rPr lang="en-US" dirty="0"/>
              <a:t> van </a:t>
            </a:r>
            <a:r>
              <a:rPr lang="en-US" dirty="0" err="1"/>
              <a:t>een</a:t>
            </a:r>
            <a:r>
              <a:rPr lang="en-US" dirty="0"/>
              <a:t> referee </a:t>
            </a:r>
            <a:r>
              <a:rPr lang="en-US" dirty="0" err="1"/>
              <a:t>aankondigen</a:t>
            </a:r>
            <a:r>
              <a:rPr lang="en-US" dirty="0"/>
              <a:t> </a:t>
            </a:r>
            <a:r>
              <a:rPr lang="en-US" dirty="0" err="1"/>
              <a:t>voordat</a:t>
            </a:r>
            <a:r>
              <a:rPr lang="en-US" dirty="0"/>
              <a:t> je </a:t>
            </a:r>
            <a:r>
              <a:rPr lang="en-US" dirty="0" err="1"/>
              <a:t>afslaat</a:t>
            </a:r>
            <a:r>
              <a:rPr lang="en-US" dirty="0"/>
              <a:t> op de </a:t>
            </a:r>
            <a:r>
              <a:rPr lang="en-US" dirty="0" err="1"/>
              <a:t>volgende</a:t>
            </a:r>
            <a:r>
              <a:rPr lang="en-US" dirty="0"/>
              <a:t> hole. </a:t>
            </a:r>
          </a:p>
          <a:p>
            <a:endParaRPr lang="en-US" dirty="0"/>
          </a:p>
        </p:txBody>
      </p:sp>
      <p:sp>
        <p:nvSpPr>
          <p:cNvPr id="4" name="Slide Number Placeholder 3">
            <a:extLst>
              <a:ext uri="{FF2B5EF4-FFF2-40B4-BE49-F238E27FC236}">
                <a16:creationId xmlns:a16="http://schemas.microsoft.com/office/drawing/2014/main" id="{0E02AF45-10F0-56BC-2445-684D105A63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374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97A87-B340-B9C5-068B-613B0E3F9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CA682-FB40-9FEE-1163-EE5BFCEC2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6C8F5-E5F1-5846-D8F6-74AC3C942D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R4.1a(2)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 </a:t>
            </a:r>
            <a:r>
              <a:rPr lang="en-US" dirty="0" err="1"/>
              <a:t>een</a:t>
            </a:r>
            <a:r>
              <a:rPr lang="en-US" dirty="0"/>
              <a:t> club </a:t>
            </a:r>
            <a:r>
              <a:rPr lang="en-US" dirty="0" err="1"/>
              <a:t>tijdens</a:t>
            </a:r>
            <a:r>
              <a:rPr lang="en-US" dirty="0"/>
              <a:t> de ronde </a:t>
            </a:r>
            <a:r>
              <a:rPr lang="en-US" dirty="0" err="1"/>
              <a:t>beschadigd</a:t>
            </a:r>
            <a:r>
              <a:rPr lang="en-US" dirty="0"/>
              <a:t> </a:t>
            </a:r>
            <a:r>
              <a:rPr lang="en-US" dirty="0" err="1"/>
              <a:t>raakt</a:t>
            </a:r>
            <a:r>
              <a:rPr lang="en-US" dirty="0"/>
              <a:t> (</a:t>
            </a:r>
            <a:r>
              <a:rPr lang="en-US" dirty="0" err="1"/>
              <a:t>behalve</a:t>
            </a:r>
            <a:r>
              <a:rPr lang="en-US" dirty="0"/>
              <a:t> dan door </a:t>
            </a:r>
            <a:r>
              <a:rPr lang="en-US" dirty="0" err="1"/>
              <a:t>misbruik</a:t>
            </a:r>
            <a:r>
              <a:rPr lang="en-US" dirty="0"/>
              <a:t> van de club) dan mag de club </a:t>
            </a:r>
            <a:r>
              <a:rPr lang="en-US" dirty="0" err="1"/>
              <a:t>worden</a:t>
            </a:r>
            <a:r>
              <a:rPr lang="en-US" dirty="0"/>
              <a:t> </a:t>
            </a:r>
            <a:r>
              <a:rPr lang="en-US" dirty="0" err="1"/>
              <a:t>gerepareerd</a:t>
            </a:r>
            <a:r>
              <a:rPr lang="en-US" dirty="0"/>
              <a:t> of </a:t>
            </a:r>
            <a:r>
              <a:rPr lang="en-US" dirty="0" err="1"/>
              <a:t>vervangen</a:t>
            </a:r>
            <a:r>
              <a:rPr lang="en-US" dirty="0"/>
              <a:t>. Je mag er </a:t>
            </a:r>
            <a:r>
              <a:rPr lang="en-US" dirty="0" err="1"/>
              <a:t>ook</a:t>
            </a:r>
            <a:r>
              <a:rPr lang="en-US" dirty="0"/>
              <a:t> mee </a:t>
            </a:r>
            <a:r>
              <a:rPr lang="en-US" dirty="0" err="1"/>
              <a:t>doorspelen</a:t>
            </a:r>
            <a:r>
              <a:rPr lang="en-US" dirty="0"/>
              <a:t>.</a:t>
            </a:r>
          </a:p>
          <a:p>
            <a:endParaRPr lang="en-US" dirty="0"/>
          </a:p>
        </p:txBody>
      </p:sp>
      <p:sp>
        <p:nvSpPr>
          <p:cNvPr id="4" name="Slide Number Placeholder 3">
            <a:extLst>
              <a:ext uri="{FF2B5EF4-FFF2-40B4-BE49-F238E27FC236}">
                <a16:creationId xmlns:a16="http://schemas.microsoft.com/office/drawing/2014/main" id="{82B5256E-AD56-6410-5FA0-8CF4A1950A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719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BC9CD-28C9-6636-ADD3-9F2A52F60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55673-C456-C0E7-5BB5-452ADA1AA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55EBB-88EB-7869-74C0-090A33BADA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Een</a:t>
            </a:r>
            <a:r>
              <a:rPr lang="en-US" dirty="0"/>
              <a:t> X-out </a:t>
            </a:r>
            <a:r>
              <a:rPr lang="en-US" dirty="0" err="1"/>
              <a:t>bal</a:t>
            </a:r>
            <a:r>
              <a:rPr lang="en-US" dirty="0"/>
              <a:t> is </a:t>
            </a:r>
            <a:r>
              <a:rPr lang="en-US" dirty="0" err="1"/>
              <a:t>een</a:t>
            </a:r>
            <a:r>
              <a:rPr lang="en-US" dirty="0"/>
              <a:t> conforming </a:t>
            </a:r>
            <a:r>
              <a:rPr lang="en-US" dirty="0" err="1"/>
              <a:t>bal</a:t>
            </a:r>
            <a:r>
              <a:rPr lang="en-US" dirty="0"/>
              <a:t> die </a:t>
            </a:r>
            <a:r>
              <a:rPr lang="en-US" dirty="0" err="1"/>
              <a:t>volgens</a:t>
            </a:r>
            <a:r>
              <a:rPr lang="en-US" dirty="0"/>
              <a:t> de producent </a:t>
            </a:r>
            <a:r>
              <a:rPr lang="en-US" dirty="0" err="1"/>
              <a:t>kwa</a:t>
            </a:r>
            <a:r>
              <a:rPr lang="en-US" dirty="0"/>
              <a:t> </a:t>
            </a:r>
            <a:r>
              <a:rPr lang="en-US" dirty="0" err="1"/>
              <a:t>uiterlijk</a:t>
            </a:r>
            <a:r>
              <a:rPr lang="en-US" dirty="0"/>
              <a:t> </a:t>
            </a:r>
            <a:r>
              <a:rPr lang="en-US" dirty="0" err="1"/>
              <a:t>niet</a:t>
            </a:r>
            <a:r>
              <a:rPr lang="en-US" dirty="0"/>
              <a:t> aan de </a:t>
            </a:r>
            <a:r>
              <a:rPr lang="en-US" dirty="0" err="1"/>
              <a:t>hoge</a:t>
            </a:r>
            <a:r>
              <a:rPr lang="en-US" dirty="0"/>
              <a:t> </a:t>
            </a:r>
            <a:r>
              <a:rPr lang="en-US" dirty="0" err="1"/>
              <a:t>eisen</a:t>
            </a:r>
            <a:r>
              <a:rPr lang="en-US" dirty="0"/>
              <a:t> </a:t>
            </a:r>
            <a:r>
              <a:rPr lang="en-US" dirty="0" err="1"/>
              <a:t>voldoet</a:t>
            </a:r>
            <a:r>
              <a:rPr lang="en-US" dirty="0"/>
              <a:t>.</a:t>
            </a:r>
          </a:p>
          <a:p>
            <a:endParaRPr lang="en-US" dirty="0"/>
          </a:p>
        </p:txBody>
      </p:sp>
      <p:sp>
        <p:nvSpPr>
          <p:cNvPr id="4" name="Slide Number Placeholder 3">
            <a:extLst>
              <a:ext uri="{FF2B5EF4-FFF2-40B4-BE49-F238E27FC236}">
                <a16:creationId xmlns:a16="http://schemas.microsoft.com/office/drawing/2014/main" id="{82A31073-ADDB-5E8F-AB4F-9D3EEAB8F29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7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7F5B-875F-11CA-B393-12D7D0D2A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EF865-E8A5-ABEB-7CD7-9812255BB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37ADA-8323-B69D-B0FE-2F6CF516E89D}"/>
              </a:ext>
            </a:extLst>
          </p:cNvPr>
          <p:cNvSpPr>
            <a:spLocks noGrp="1"/>
          </p:cNvSpPr>
          <p:nvPr>
            <p:ph type="body" idx="1"/>
          </p:nvPr>
        </p:nvSpPr>
        <p:spPr/>
        <p:txBody>
          <a:bodyPr/>
          <a:lstStyle/>
          <a:p>
            <a:r>
              <a:rPr lang="en-US" dirty="0"/>
              <a:t>GROEN R4.2a </a:t>
            </a:r>
          </a:p>
          <a:p>
            <a:r>
              <a:rPr lang="en-US" dirty="0"/>
              <a:t>Ballen van </a:t>
            </a:r>
            <a:r>
              <a:rPr lang="en-US" dirty="0" err="1"/>
              <a:t>elkaar</a:t>
            </a:r>
            <a:r>
              <a:rPr lang="en-US" dirty="0"/>
              <a:t> </a:t>
            </a:r>
            <a:r>
              <a:rPr lang="en-US" dirty="0" err="1"/>
              <a:t>lenen</a:t>
            </a:r>
            <a:r>
              <a:rPr lang="en-US" dirty="0"/>
              <a:t> mag</a:t>
            </a:r>
          </a:p>
        </p:txBody>
      </p:sp>
      <p:sp>
        <p:nvSpPr>
          <p:cNvPr id="4" name="Slide Number Placeholder 3">
            <a:extLst>
              <a:ext uri="{FF2B5EF4-FFF2-40B4-BE49-F238E27FC236}">
                <a16:creationId xmlns:a16="http://schemas.microsoft.com/office/drawing/2014/main" id="{0AB42085-46C1-89E9-9CD1-BC62A3A4DC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9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7EF5-7ACE-7A65-4A91-67E16F968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0914F-F254-9820-DE7F-08272CD53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F9A6F-F6AF-F565-A063-06D6FDD4E2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R5.5a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Straf</a:t>
            </a:r>
            <a:r>
              <a:rPr lang="en-US" dirty="0"/>
              <a:t> voor het </a:t>
            </a:r>
            <a:r>
              <a:rPr lang="en-US" dirty="0" err="1"/>
              <a:t>maken</a:t>
            </a:r>
            <a:r>
              <a:rPr lang="en-US" dirty="0"/>
              <a:t> van </a:t>
            </a:r>
            <a:r>
              <a:rPr lang="en-US" dirty="0" err="1"/>
              <a:t>een</a:t>
            </a:r>
            <a:r>
              <a:rPr lang="en-US" dirty="0"/>
              <a:t> </a:t>
            </a:r>
            <a:r>
              <a:rPr lang="en-US" dirty="0" err="1"/>
              <a:t>oefenslag</a:t>
            </a:r>
            <a:r>
              <a:rPr lang="en-US" dirty="0"/>
              <a:t> </a:t>
            </a:r>
            <a:r>
              <a:rPr lang="en-US" dirty="0" err="1"/>
              <a:t>tijdens</a:t>
            </a:r>
            <a:r>
              <a:rPr lang="en-US" dirty="0"/>
              <a:t> </a:t>
            </a:r>
            <a:r>
              <a:rPr lang="en-US" dirty="0" err="1"/>
              <a:t>een</a:t>
            </a:r>
            <a:r>
              <a:rPr lang="en-US" dirty="0"/>
              <a:t> ronde is de </a:t>
            </a:r>
            <a:r>
              <a:rPr lang="en-US" dirty="0" err="1"/>
              <a:t>algemene</a:t>
            </a:r>
            <a:r>
              <a:rPr lang="en-US" dirty="0"/>
              <a:t> </a:t>
            </a:r>
            <a:r>
              <a:rPr lang="en-US" dirty="0" err="1"/>
              <a:t>straf</a:t>
            </a:r>
            <a:r>
              <a:rPr lang="en-US" dirty="0"/>
              <a:t>. </a:t>
            </a:r>
            <a:r>
              <a:rPr lang="en-US" dirty="0" err="1"/>
              <a:t>Deze</a:t>
            </a:r>
            <a:r>
              <a:rPr lang="en-US" dirty="0"/>
              <a:t> </a:t>
            </a:r>
            <a:r>
              <a:rPr lang="en-US" dirty="0" err="1"/>
              <a:t>geldt</a:t>
            </a:r>
            <a:r>
              <a:rPr lang="en-US" dirty="0"/>
              <a:t> </a:t>
            </a:r>
            <a:r>
              <a:rPr lang="en-US" dirty="0" err="1"/>
              <a:t>zowel</a:t>
            </a:r>
            <a:r>
              <a:rPr lang="en-US" dirty="0"/>
              <a:t> in SP </a:t>
            </a:r>
            <a:r>
              <a:rPr lang="en-US" dirty="0" err="1"/>
              <a:t>als</a:t>
            </a:r>
            <a:r>
              <a:rPr lang="en-US" dirty="0"/>
              <a:t> in MP.</a:t>
            </a:r>
          </a:p>
          <a:p>
            <a:endParaRPr lang="en-US" dirty="0"/>
          </a:p>
        </p:txBody>
      </p:sp>
      <p:sp>
        <p:nvSpPr>
          <p:cNvPr id="4" name="Slide Number Placeholder 3">
            <a:extLst>
              <a:ext uri="{FF2B5EF4-FFF2-40B4-BE49-F238E27FC236}">
                <a16:creationId xmlns:a16="http://schemas.microsoft.com/office/drawing/2014/main" id="{9DAB7DCF-0B04-0D68-7197-28B5D1898E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33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7C7B0-A469-10CD-52AD-4D2E4AB38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B5EFE-DBBC-1718-8EE7-63EFF4415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99CB3-330C-FC87-4827-ED40594B0F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R5.7b(1)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 het </a:t>
            </a:r>
            <a:r>
              <a:rPr lang="en-US" dirty="0" err="1"/>
              <a:t>spel</a:t>
            </a:r>
            <a:r>
              <a:rPr lang="en-US" dirty="0"/>
              <a:t> met </a:t>
            </a:r>
            <a:r>
              <a:rPr lang="en-US" dirty="0" err="1"/>
              <a:t>onmiddellijke</a:t>
            </a:r>
            <a:r>
              <a:rPr lang="en-US" dirty="0"/>
              <a:t> ingang </a:t>
            </a:r>
            <a:r>
              <a:rPr lang="en-US" dirty="0" err="1"/>
              <a:t>wordt</a:t>
            </a:r>
            <a:r>
              <a:rPr lang="en-US" dirty="0"/>
              <a:t> </a:t>
            </a:r>
            <a:r>
              <a:rPr lang="en-US" dirty="0" err="1"/>
              <a:t>stilgelegd</a:t>
            </a:r>
            <a:r>
              <a:rPr lang="en-US" dirty="0"/>
              <a:t> (</a:t>
            </a:r>
            <a:r>
              <a:rPr lang="en-US" dirty="0" err="1"/>
              <a:t>vanwege</a:t>
            </a:r>
            <a:r>
              <a:rPr lang="en-US" dirty="0"/>
              <a:t> </a:t>
            </a:r>
            <a:r>
              <a:rPr lang="en-US" dirty="0" err="1"/>
              <a:t>gevaar</a:t>
            </a:r>
            <a:r>
              <a:rPr lang="en-US" dirty="0"/>
              <a:t>) dan </a:t>
            </a:r>
            <a:r>
              <a:rPr lang="en-US" dirty="0" err="1"/>
              <a:t>mogen</a:t>
            </a:r>
            <a:r>
              <a:rPr lang="en-US" dirty="0"/>
              <a:t> de </a:t>
            </a:r>
            <a:r>
              <a:rPr lang="en-US" dirty="0" err="1"/>
              <a:t>spelers</a:t>
            </a:r>
            <a:r>
              <a:rPr lang="en-US" dirty="0"/>
              <a:t> </a:t>
            </a:r>
            <a:r>
              <a:rPr lang="en-US" b="1" dirty="0" err="1"/>
              <a:t>geen</a:t>
            </a:r>
            <a:r>
              <a:rPr lang="en-US" b="1" dirty="0"/>
              <a:t> slag </a:t>
            </a:r>
            <a:r>
              <a:rPr lang="en-US" dirty="0"/>
              <a:t>meer </a:t>
            </a:r>
            <a:r>
              <a:rPr lang="en-US" dirty="0" err="1"/>
              <a:t>doen</a:t>
            </a:r>
            <a:r>
              <a:rPr lang="en-US" dirty="0"/>
              <a:t>. Je mag </a:t>
            </a:r>
            <a:r>
              <a:rPr lang="en-US" dirty="0" err="1"/>
              <a:t>nog</a:t>
            </a:r>
            <a:r>
              <a:rPr lang="en-US" dirty="0"/>
              <a:t> </a:t>
            </a:r>
            <a:r>
              <a:rPr lang="en-US" dirty="0" err="1"/>
              <a:t>wel</a:t>
            </a:r>
            <a:r>
              <a:rPr lang="en-US" dirty="0"/>
              <a:t> </a:t>
            </a:r>
            <a:r>
              <a:rPr lang="en-US" dirty="0" err="1"/>
              <a:t>een</a:t>
            </a:r>
            <a:r>
              <a:rPr lang="en-US" dirty="0"/>
              <a:t> </a:t>
            </a:r>
            <a:r>
              <a:rPr lang="en-US" dirty="0" err="1"/>
              <a:t>bal</a:t>
            </a:r>
            <a:r>
              <a:rPr lang="en-US" dirty="0"/>
              <a:t> </a:t>
            </a:r>
            <a:r>
              <a:rPr lang="en-US" dirty="0" err="1"/>
              <a:t>droppen</a:t>
            </a:r>
            <a:r>
              <a:rPr lang="en-US" dirty="0"/>
              <a:t> </a:t>
            </a:r>
            <a:r>
              <a:rPr lang="en-US" dirty="0" err="1"/>
              <a:t>als</a:t>
            </a:r>
            <a:r>
              <a:rPr lang="en-US" dirty="0"/>
              <a:t> je met </a:t>
            </a:r>
            <a:r>
              <a:rPr lang="en-US" dirty="0" err="1"/>
              <a:t>een</a:t>
            </a:r>
            <a:r>
              <a:rPr lang="en-US" dirty="0"/>
              <a:t> </a:t>
            </a:r>
            <a:r>
              <a:rPr lang="en-US" dirty="0" err="1"/>
              <a:t>ontwijkoptie</a:t>
            </a:r>
            <a:r>
              <a:rPr lang="en-US" dirty="0"/>
              <a:t> </a:t>
            </a:r>
            <a:r>
              <a:rPr lang="en-US" dirty="0" err="1"/>
              <a:t>bezig</a:t>
            </a:r>
            <a:r>
              <a:rPr lang="en-US" dirty="0"/>
              <a:t> was.</a:t>
            </a:r>
          </a:p>
          <a:p>
            <a:endParaRPr lang="en-US" dirty="0"/>
          </a:p>
        </p:txBody>
      </p:sp>
      <p:sp>
        <p:nvSpPr>
          <p:cNvPr id="4" name="Slide Number Placeholder 3">
            <a:extLst>
              <a:ext uri="{FF2B5EF4-FFF2-40B4-BE49-F238E27FC236}">
                <a16:creationId xmlns:a16="http://schemas.microsoft.com/office/drawing/2014/main" id="{079E26C1-6E49-A975-2F9F-E19A3AFFB25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16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DCA60-E959-7896-2506-3C6828763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C088F-EBB0-18FE-43C7-433D616B5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02C08-E13E-D7B4-0C9B-B6087E9808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R6.1b(1)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 het </a:t>
            </a:r>
            <a:r>
              <a:rPr lang="en-US" dirty="0" err="1"/>
              <a:t>afslaan</a:t>
            </a:r>
            <a:r>
              <a:rPr lang="en-US" dirty="0"/>
              <a:t> </a:t>
            </a:r>
            <a:r>
              <a:rPr lang="en-US" dirty="0" err="1"/>
              <a:t>vanaf</a:t>
            </a:r>
            <a:r>
              <a:rPr lang="en-US" dirty="0"/>
              <a:t> de </a:t>
            </a:r>
            <a:r>
              <a:rPr lang="en-US" dirty="0" err="1"/>
              <a:t>verkeerde</a:t>
            </a:r>
            <a:r>
              <a:rPr lang="en-US" dirty="0"/>
              <a:t> of van </a:t>
            </a:r>
            <a:r>
              <a:rPr lang="en-US" dirty="0" err="1"/>
              <a:t>buiten</a:t>
            </a:r>
            <a:r>
              <a:rPr lang="en-US" dirty="0"/>
              <a:t> de </a:t>
            </a:r>
            <a:r>
              <a:rPr lang="en-US" dirty="0" err="1"/>
              <a:t>afslagplaats</a:t>
            </a:r>
            <a:r>
              <a:rPr lang="en-US" dirty="0"/>
              <a:t> </a:t>
            </a:r>
            <a:r>
              <a:rPr lang="en-US" dirty="0" err="1"/>
              <a:t>staat</a:t>
            </a:r>
            <a:r>
              <a:rPr lang="en-US" dirty="0"/>
              <a:t> in MP </a:t>
            </a:r>
            <a:r>
              <a:rPr lang="en-US" dirty="0" err="1"/>
              <a:t>geen</a:t>
            </a:r>
            <a:r>
              <a:rPr lang="en-US" dirty="0"/>
              <a:t> </a:t>
            </a:r>
            <a:r>
              <a:rPr lang="en-US" dirty="0" err="1"/>
              <a:t>straf</a:t>
            </a:r>
            <a:r>
              <a:rPr lang="en-US" dirty="0"/>
              <a:t>. </a:t>
            </a:r>
          </a:p>
          <a:p>
            <a:endParaRPr lang="en-US" dirty="0"/>
          </a:p>
        </p:txBody>
      </p:sp>
      <p:sp>
        <p:nvSpPr>
          <p:cNvPr id="4" name="Slide Number Placeholder 3">
            <a:extLst>
              <a:ext uri="{FF2B5EF4-FFF2-40B4-BE49-F238E27FC236}">
                <a16:creationId xmlns:a16="http://schemas.microsoft.com/office/drawing/2014/main" id="{783933CD-8DC9-6D5D-103E-250653B4539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3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247C3-00D3-4142-BA24-8619AAD20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08FB9-6FDF-9DC1-6B9C-ECE59D164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0720A-7657-CEF2-FF33-8BD71EF82C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R6.2b(6)</a:t>
            </a:r>
          </a:p>
          <a:p>
            <a:endParaRPr lang="en-US" dirty="0"/>
          </a:p>
        </p:txBody>
      </p:sp>
      <p:sp>
        <p:nvSpPr>
          <p:cNvPr id="4" name="Slide Number Placeholder 3">
            <a:extLst>
              <a:ext uri="{FF2B5EF4-FFF2-40B4-BE49-F238E27FC236}">
                <a16:creationId xmlns:a16="http://schemas.microsoft.com/office/drawing/2014/main" id="{D1DDE99C-3EB9-FAD9-4755-79CDB37A93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85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R3.2 </a:t>
            </a:r>
          </a:p>
          <a:p>
            <a:r>
              <a:rPr lang="en-US" dirty="0"/>
              <a:t>Als de </a:t>
            </a:r>
            <a:r>
              <a:rPr lang="en-US" dirty="0" err="1"/>
              <a:t>spelers</a:t>
            </a:r>
            <a:r>
              <a:rPr lang="en-US" dirty="0"/>
              <a:t> </a:t>
            </a:r>
            <a:r>
              <a:rPr lang="en-US" dirty="0" err="1"/>
              <a:t>onopzettelijk</a:t>
            </a:r>
            <a:r>
              <a:rPr lang="en-US" dirty="0"/>
              <a:t> </a:t>
            </a:r>
            <a:r>
              <a:rPr lang="en-US" dirty="0" err="1"/>
              <a:t>een</a:t>
            </a:r>
            <a:r>
              <a:rPr lang="en-US" dirty="0"/>
              <a:t> </a:t>
            </a:r>
            <a:r>
              <a:rPr lang="en-US" dirty="0" err="1"/>
              <a:t>verkeerde</a:t>
            </a:r>
            <a:r>
              <a:rPr lang="en-US" dirty="0"/>
              <a:t> hole </a:t>
            </a:r>
            <a:r>
              <a:rPr lang="en-US" dirty="0" err="1"/>
              <a:t>spelen</a:t>
            </a:r>
            <a:r>
              <a:rPr lang="en-US" dirty="0"/>
              <a:t> en </a:t>
            </a:r>
            <a:r>
              <a:rPr lang="en-US" dirty="0" err="1"/>
              <a:t>dat</a:t>
            </a:r>
            <a:r>
              <a:rPr lang="en-US" dirty="0"/>
              <a:t> </a:t>
            </a:r>
            <a:r>
              <a:rPr lang="en-US" dirty="0" err="1"/>
              <a:t>resultaat</a:t>
            </a:r>
            <a:r>
              <a:rPr lang="en-US" dirty="0"/>
              <a:t> </a:t>
            </a:r>
            <a:r>
              <a:rPr lang="en-US" dirty="0" err="1"/>
              <a:t>meetellen</a:t>
            </a:r>
            <a:r>
              <a:rPr lang="en-US" dirty="0"/>
              <a:t> in de score </a:t>
            </a:r>
            <a:r>
              <a:rPr lang="en-US" dirty="0" err="1"/>
              <a:t>volgt</a:t>
            </a:r>
            <a:r>
              <a:rPr lang="en-US" dirty="0"/>
              <a:t> er </a:t>
            </a:r>
            <a:r>
              <a:rPr lang="en-US" dirty="0" err="1"/>
              <a:t>geen</a:t>
            </a:r>
            <a:r>
              <a:rPr lang="en-US" dirty="0"/>
              <a:t> </a:t>
            </a:r>
            <a:r>
              <a:rPr lang="en-US" dirty="0" err="1"/>
              <a:t>straf</a:t>
            </a:r>
            <a:r>
              <a:rPr lang="en-US" dirty="0"/>
              <a:t> en </a:t>
            </a:r>
            <a:r>
              <a:rPr lang="en-US" dirty="0" err="1"/>
              <a:t>blijft</a:t>
            </a:r>
            <a:r>
              <a:rPr lang="en-US" dirty="0"/>
              <a:t> de </a:t>
            </a:r>
            <a:r>
              <a:rPr lang="en-US" dirty="0" err="1"/>
              <a:t>overeengekomen</a:t>
            </a:r>
            <a:r>
              <a:rPr lang="en-US" dirty="0"/>
              <a:t> stand </a:t>
            </a:r>
            <a:r>
              <a:rPr lang="en-US" dirty="0" err="1"/>
              <a:t>staan</a:t>
            </a:r>
            <a:r>
              <a:rPr lang="en-US" dirty="0"/>
              <a:t>. Als ze er </a:t>
            </a:r>
            <a:r>
              <a:rPr lang="en-US" dirty="0" err="1"/>
              <a:t>tijdens</a:t>
            </a:r>
            <a:r>
              <a:rPr lang="en-US" dirty="0"/>
              <a:t> het </a:t>
            </a:r>
            <a:r>
              <a:rPr lang="en-US" dirty="0" err="1"/>
              <a:t>spelen</a:t>
            </a:r>
            <a:r>
              <a:rPr lang="en-US" dirty="0"/>
              <a:t> van de hole </a:t>
            </a:r>
            <a:r>
              <a:rPr lang="en-US" dirty="0" err="1"/>
              <a:t>achterkomen</a:t>
            </a:r>
            <a:r>
              <a:rPr lang="en-US" dirty="0"/>
              <a:t> </a:t>
            </a:r>
            <a:r>
              <a:rPr lang="en-US" dirty="0" err="1"/>
              <a:t>dat</a:t>
            </a:r>
            <a:r>
              <a:rPr lang="en-US" dirty="0"/>
              <a:t> ze de </a:t>
            </a:r>
            <a:r>
              <a:rPr lang="en-US" dirty="0" err="1"/>
              <a:t>verkeerde</a:t>
            </a:r>
            <a:r>
              <a:rPr lang="en-US" dirty="0"/>
              <a:t> hole </a:t>
            </a:r>
            <a:r>
              <a:rPr lang="en-US" dirty="0" err="1"/>
              <a:t>spelen</a:t>
            </a:r>
            <a:r>
              <a:rPr lang="en-US" dirty="0"/>
              <a:t> </a:t>
            </a:r>
            <a:r>
              <a:rPr lang="en-US" dirty="0" err="1"/>
              <a:t>moeten</a:t>
            </a:r>
            <a:r>
              <a:rPr lang="en-US" dirty="0"/>
              <a:t> ze </a:t>
            </a:r>
            <a:r>
              <a:rPr lang="en-US" dirty="0" err="1"/>
              <a:t>dit</a:t>
            </a:r>
            <a:r>
              <a:rPr lang="en-US" dirty="0"/>
              <a:t> </a:t>
            </a:r>
            <a:r>
              <a:rPr lang="en-US" dirty="0" err="1"/>
              <a:t>corrigeren</a:t>
            </a:r>
            <a:r>
              <a:rPr lang="en-US" dirty="0"/>
              <a:t> door </a:t>
            </a:r>
            <a:r>
              <a:rPr lang="en-US" dirty="0" err="1"/>
              <a:t>verder</a:t>
            </a:r>
            <a:r>
              <a:rPr lang="en-US" dirty="0"/>
              <a:t> te </a:t>
            </a:r>
            <a:r>
              <a:rPr lang="en-US" dirty="0" err="1"/>
              <a:t>spelen</a:t>
            </a:r>
            <a:r>
              <a:rPr lang="en-US" dirty="0"/>
              <a:t> </a:t>
            </a:r>
            <a:r>
              <a:rPr lang="en-US" dirty="0" err="1"/>
              <a:t>vanaf</a:t>
            </a:r>
            <a:r>
              <a:rPr lang="en-US" dirty="0"/>
              <a:t> de </a:t>
            </a:r>
            <a:r>
              <a:rPr lang="en-US" dirty="0" err="1"/>
              <a:t>afslagplaats</a:t>
            </a:r>
            <a:r>
              <a:rPr lang="en-US" dirty="0"/>
              <a:t> van de </a:t>
            </a:r>
            <a:r>
              <a:rPr lang="en-US" dirty="0" err="1"/>
              <a:t>juiste</a:t>
            </a:r>
            <a:r>
              <a:rPr lang="en-US" dirty="0"/>
              <a:t> hole, </a:t>
            </a:r>
            <a:r>
              <a:rPr lang="en-US" dirty="0" err="1"/>
              <a:t>zonder</a:t>
            </a:r>
            <a:r>
              <a:rPr lang="en-US" dirty="0"/>
              <a:t> </a:t>
            </a:r>
            <a:r>
              <a:rPr lang="en-US" dirty="0" err="1"/>
              <a:t>straf</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97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D39B5-97E7-FCF8-50B3-A650815A4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D285E-6B2E-C25A-F1BA-2F074679D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3270F-B73C-A14C-D3D3-FC92E31037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R6.4(2)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a:t>
            </a:r>
            <a:r>
              <a:rPr lang="en-US" dirty="0" err="1"/>
              <a:t>eisen</a:t>
            </a:r>
            <a:r>
              <a:rPr lang="en-US" dirty="0"/>
              <a:t> </a:t>
            </a:r>
            <a:r>
              <a:rPr lang="en-US" dirty="0" err="1"/>
              <a:t>dat</a:t>
            </a:r>
            <a:r>
              <a:rPr lang="en-US" dirty="0"/>
              <a:t> de </a:t>
            </a:r>
            <a:r>
              <a:rPr lang="en-US" dirty="0" err="1"/>
              <a:t>tegenstander</a:t>
            </a:r>
            <a:r>
              <a:rPr lang="en-US" dirty="0"/>
              <a:t> </a:t>
            </a:r>
            <a:r>
              <a:rPr lang="en-US" dirty="0" err="1"/>
              <a:t>opnieuw</a:t>
            </a:r>
            <a:r>
              <a:rPr lang="en-US" dirty="0"/>
              <a:t> (</a:t>
            </a:r>
            <a:r>
              <a:rPr lang="en-US" dirty="0" err="1"/>
              <a:t>af</a:t>
            </a:r>
            <a:r>
              <a:rPr lang="en-US" dirty="0"/>
              <a:t>)</a:t>
            </a:r>
            <a:r>
              <a:rPr lang="en-US" dirty="0" err="1"/>
              <a:t>slaat</a:t>
            </a:r>
            <a:r>
              <a:rPr lang="en-US" dirty="0"/>
              <a:t>. </a:t>
            </a:r>
            <a:r>
              <a:rPr lang="en-US" dirty="0" err="1"/>
              <a:t>Dit</a:t>
            </a:r>
            <a:r>
              <a:rPr lang="en-US" dirty="0"/>
              <a:t> </a:t>
            </a:r>
            <a:r>
              <a:rPr lang="en-US" dirty="0" err="1"/>
              <a:t>moet</a:t>
            </a:r>
            <a:r>
              <a:rPr lang="en-US" dirty="0"/>
              <a:t> je </a:t>
            </a:r>
            <a:r>
              <a:rPr lang="en-US" dirty="0" err="1"/>
              <a:t>wel</a:t>
            </a:r>
            <a:r>
              <a:rPr lang="en-US" dirty="0"/>
              <a:t> </a:t>
            </a:r>
            <a:r>
              <a:rPr lang="en-US" dirty="0" err="1"/>
              <a:t>aangeven</a:t>
            </a:r>
            <a:r>
              <a:rPr lang="en-US" dirty="0"/>
              <a:t> </a:t>
            </a:r>
            <a:r>
              <a:rPr lang="en-US" dirty="0" err="1"/>
              <a:t>voordat</a:t>
            </a:r>
            <a:r>
              <a:rPr lang="en-US" dirty="0"/>
              <a:t> je </a:t>
            </a:r>
            <a:r>
              <a:rPr lang="en-US" dirty="0" err="1"/>
              <a:t>zelf</a:t>
            </a:r>
            <a:r>
              <a:rPr lang="en-US" dirty="0"/>
              <a:t> (</a:t>
            </a:r>
            <a:r>
              <a:rPr lang="en-US" dirty="0" err="1"/>
              <a:t>af</a:t>
            </a:r>
            <a:r>
              <a:rPr lang="en-US" dirty="0"/>
              <a:t>)</a:t>
            </a:r>
            <a:r>
              <a:rPr lang="en-US" dirty="0" err="1"/>
              <a:t>slaat</a:t>
            </a:r>
            <a:r>
              <a:rPr lang="en-US" dirty="0"/>
              <a:t>.</a:t>
            </a:r>
          </a:p>
          <a:p>
            <a:endParaRPr lang="en-US" dirty="0"/>
          </a:p>
        </p:txBody>
      </p:sp>
      <p:sp>
        <p:nvSpPr>
          <p:cNvPr id="4" name="Slide Number Placeholder 3">
            <a:extLst>
              <a:ext uri="{FF2B5EF4-FFF2-40B4-BE49-F238E27FC236}">
                <a16:creationId xmlns:a16="http://schemas.microsoft.com/office/drawing/2014/main" id="{3D3CC49C-B3CE-5E47-46D8-163C0EE5317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6191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7728-7C54-74AF-BAC5-64AAE2C5F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45D75-2BDF-C81C-CAC7-89C60A48D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15E57-FCD1-F75C-E780-7C59875718D5}"/>
              </a:ext>
            </a:extLst>
          </p:cNvPr>
          <p:cNvSpPr>
            <a:spLocks noGrp="1"/>
          </p:cNvSpPr>
          <p:nvPr>
            <p:ph type="body" idx="1"/>
          </p:nvPr>
        </p:nvSpPr>
        <p:spPr/>
        <p:txBody>
          <a:bodyPr/>
          <a:lstStyle/>
          <a:p>
            <a:r>
              <a:rPr lang="nl-NL" dirty="0"/>
              <a:t>ROOD R6.4a(1) </a:t>
            </a:r>
          </a:p>
          <a:p>
            <a:r>
              <a:rPr lang="nl-NL" dirty="0"/>
              <a:t>Uitzondering. Per keer moet je even checken of je tegenstander akkoord is. Als je dat niet doet en je speelt voor je beurt, dan mag de tegenstander eisen dat je de slag opnieuw maakt.</a:t>
            </a:r>
          </a:p>
          <a:p>
            <a:endParaRPr lang="en-US" dirty="0"/>
          </a:p>
        </p:txBody>
      </p:sp>
      <p:sp>
        <p:nvSpPr>
          <p:cNvPr id="4" name="Slide Number Placeholder 3">
            <a:extLst>
              <a:ext uri="{FF2B5EF4-FFF2-40B4-BE49-F238E27FC236}">
                <a16:creationId xmlns:a16="http://schemas.microsoft.com/office/drawing/2014/main" id="{0259DE64-E0D3-34FC-64EF-7427892B652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626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8D53D-C5BA-105B-4A1F-FADD66646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4BFA5-820B-459E-6E28-BF70F9DE3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31E14-E3DC-78F1-0B0F-7980E43E48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R7.4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Hier </a:t>
            </a:r>
            <a:r>
              <a:rPr lang="en-US" dirty="0" err="1"/>
              <a:t>staat</a:t>
            </a:r>
            <a:r>
              <a:rPr lang="en-US" dirty="0"/>
              <a:t> </a:t>
            </a:r>
            <a:r>
              <a:rPr lang="en-US" dirty="0" err="1"/>
              <a:t>dat</a:t>
            </a:r>
            <a:r>
              <a:rPr lang="en-US" dirty="0"/>
              <a:t> </a:t>
            </a:r>
            <a:r>
              <a:rPr lang="en-US" dirty="0" err="1"/>
              <a:t>wanneer</a:t>
            </a:r>
            <a:r>
              <a:rPr lang="en-US" dirty="0"/>
              <a:t> de </a:t>
            </a:r>
            <a:r>
              <a:rPr lang="en-US" dirty="0" err="1"/>
              <a:t>bal</a:t>
            </a:r>
            <a:r>
              <a:rPr lang="en-US" dirty="0"/>
              <a:t> </a:t>
            </a:r>
            <a:r>
              <a:rPr lang="en-US" dirty="0" err="1"/>
              <a:t>onder</a:t>
            </a:r>
            <a:r>
              <a:rPr lang="en-US" dirty="0"/>
              <a:t> </a:t>
            </a:r>
            <a:r>
              <a:rPr lang="en-US" dirty="0" err="1"/>
              <a:t>zand</a:t>
            </a:r>
            <a:r>
              <a:rPr lang="en-US" dirty="0"/>
              <a:t> lag, de </a:t>
            </a:r>
            <a:r>
              <a:rPr lang="en-US" dirty="0" err="1"/>
              <a:t>ligging</a:t>
            </a:r>
            <a:r>
              <a:rPr lang="en-US" dirty="0"/>
              <a:t> </a:t>
            </a:r>
            <a:r>
              <a:rPr lang="en-US" dirty="0" err="1"/>
              <a:t>moet</a:t>
            </a:r>
            <a:r>
              <a:rPr lang="en-US" dirty="0"/>
              <a:t> </a:t>
            </a:r>
            <a:r>
              <a:rPr lang="en-US" dirty="0" err="1"/>
              <a:t>worden</a:t>
            </a:r>
            <a:r>
              <a:rPr lang="en-US" dirty="0"/>
              <a:t> </a:t>
            </a:r>
            <a:r>
              <a:rPr lang="en-US" dirty="0" err="1"/>
              <a:t>hersteld</a:t>
            </a:r>
            <a:r>
              <a:rPr lang="en-US" dirty="0"/>
              <a:t>, </a:t>
            </a:r>
            <a:r>
              <a:rPr lang="en-US" dirty="0" err="1"/>
              <a:t>waarbij</a:t>
            </a:r>
            <a:r>
              <a:rPr lang="en-US" dirty="0"/>
              <a:t> de </a:t>
            </a:r>
            <a:r>
              <a:rPr lang="en-US" dirty="0" err="1"/>
              <a:t>bal</a:t>
            </a:r>
            <a:r>
              <a:rPr lang="en-US" dirty="0"/>
              <a:t> </a:t>
            </a:r>
            <a:r>
              <a:rPr lang="en-US" dirty="0" err="1"/>
              <a:t>een</a:t>
            </a:r>
            <a:r>
              <a:rPr lang="en-US" dirty="0"/>
              <a:t> </a:t>
            </a:r>
            <a:r>
              <a:rPr lang="en-US" dirty="0" err="1"/>
              <a:t>klein</a:t>
            </a:r>
            <a:r>
              <a:rPr lang="en-US" dirty="0"/>
              <a:t> </a:t>
            </a:r>
            <a:r>
              <a:rPr lang="en-US" dirty="0" err="1"/>
              <a:t>stukje</a:t>
            </a:r>
            <a:r>
              <a:rPr lang="en-US" dirty="0"/>
              <a:t> </a:t>
            </a:r>
            <a:r>
              <a:rPr lang="en-US" dirty="0" err="1"/>
              <a:t>zichtbaar</a:t>
            </a:r>
            <a:r>
              <a:rPr lang="en-US" dirty="0"/>
              <a:t> mag </a:t>
            </a:r>
            <a:r>
              <a:rPr lang="en-US" dirty="0" err="1"/>
              <a:t>blijven</a:t>
            </a:r>
            <a:r>
              <a:rPr lang="en-US" dirty="0"/>
              <a:t>.</a:t>
            </a:r>
          </a:p>
          <a:p>
            <a:endParaRPr lang="en-US" dirty="0"/>
          </a:p>
        </p:txBody>
      </p:sp>
      <p:sp>
        <p:nvSpPr>
          <p:cNvPr id="4" name="Slide Number Placeholder 3">
            <a:extLst>
              <a:ext uri="{FF2B5EF4-FFF2-40B4-BE49-F238E27FC236}">
                <a16:creationId xmlns:a16="http://schemas.microsoft.com/office/drawing/2014/main" id="{7F010652-32FF-A918-9336-19B048E34F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7119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A7B8E-9380-9DBE-0745-8A3850424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07EF8-0544-9CA5-FC90-F197D79E9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4B4DC-7B89-5961-FE91-936B2DD71B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a:t>
            </a:r>
            <a:r>
              <a:rPr lang="en-US" dirty="0" err="1"/>
              <a:t>een</a:t>
            </a:r>
            <a:r>
              <a:rPr lang="en-US" dirty="0"/>
              <a:t> </a:t>
            </a:r>
            <a:r>
              <a:rPr lang="en-US" dirty="0" err="1"/>
              <a:t>overtreding</a:t>
            </a:r>
            <a:r>
              <a:rPr lang="en-US" dirty="0"/>
              <a:t> van je </a:t>
            </a:r>
            <a:r>
              <a:rPr lang="en-US" dirty="0" err="1"/>
              <a:t>tegenstander</a:t>
            </a:r>
            <a:r>
              <a:rPr lang="en-US" dirty="0"/>
              <a:t> door de </a:t>
            </a:r>
            <a:r>
              <a:rPr lang="en-US" dirty="0" err="1"/>
              <a:t>vingers</a:t>
            </a:r>
            <a:r>
              <a:rPr lang="en-US" dirty="0"/>
              <a:t> </a:t>
            </a:r>
            <a:r>
              <a:rPr lang="en-US" dirty="0" err="1"/>
              <a:t>zien</a:t>
            </a:r>
            <a:r>
              <a:rPr lang="en-US" dirty="0"/>
              <a:t>. </a:t>
            </a:r>
          </a:p>
          <a:p>
            <a:endParaRPr lang="en-US" dirty="0"/>
          </a:p>
        </p:txBody>
      </p:sp>
      <p:sp>
        <p:nvSpPr>
          <p:cNvPr id="4" name="Slide Number Placeholder 3">
            <a:extLst>
              <a:ext uri="{FF2B5EF4-FFF2-40B4-BE49-F238E27FC236}">
                <a16:creationId xmlns:a16="http://schemas.microsoft.com/office/drawing/2014/main" id="{C5093AFD-8604-A45C-496C-5A9581D37EC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917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079E-CC2B-5F6F-7E8B-8F8CE9980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65B7D-4128-FAD6-1F64-ED5B58900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980F4-1BCC-6DC2-7489-52C48DE9E5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R8.1a(4)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a:t>
            </a:r>
            <a:r>
              <a:rPr lang="en-US" dirty="0" err="1"/>
              <a:t>geen</a:t>
            </a:r>
            <a:r>
              <a:rPr lang="en-US" dirty="0"/>
              <a:t> </a:t>
            </a:r>
            <a:r>
              <a:rPr lang="en-US" dirty="0" err="1"/>
              <a:t>losse</a:t>
            </a:r>
            <a:r>
              <a:rPr lang="en-US" dirty="0"/>
              <a:t> </a:t>
            </a:r>
            <a:r>
              <a:rPr lang="en-US" dirty="0" err="1"/>
              <a:t>aarde</a:t>
            </a:r>
            <a:r>
              <a:rPr lang="en-US" dirty="0"/>
              <a:t> of </a:t>
            </a:r>
            <a:r>
              <a:rPr lang="en-US" dirty="0" err="1"/>
              <a:t>zand</a:t>
            </a:r>
            <a:r>
              <a:rPr lang="en-US" dirty="0"/>
              <a:t> </a:t>
            </a:r>
            <a:r>
              <a:rPr lang="en-US" dirty="0" err="1"/>
              <a:t>verwijderen</a:t>
            </a:r>
            <a:r>
              <a:rPr lang="en-US" dirty="0"/>
              <a:t> of </a:t>
            </a:r>
            <a:r>
              <a:rPr lang="en-US" dirty="0" err="1"/>
              <a:t>aandrukken</a:t>
            </a:r>
            <a:r>
              <a:rPr lang="en-US" dirty="0"/>
              <a:t> </a:t>
            </a:r>
            <a:r>
              <a:rPr lang="en-US" dirty="0" err="1"/>
              <a:t>voordat</a:t>
            </a:r>
            <a:r>
              <a:rPr lang="en-US" dirty="0"/>
              <a:t> je de </a:t>
            </a:r>
            <a:r>
              <a:rPr lang="en-US" dirty="0" err="1"/>
              <a:t>bal</a:t>
            </a:r>
            <a:r>
              <a:rPr lang="en-US" dirty="0"/>
              <a:t> </a:t>
            </a:r>
            <a:r>
              <a:rPr lang="en-US" dirty="0" err="1"/>
              <a:t>slaat</a:t>
            </a:r>
            <a:r>
              <a:rPr lang="en-US" dirty="0"/>
              <a:t>.</a:t>
            </a:r>
          </a:p>
          <a:p>
            <a:endParaRPr lang="en-US" dirty="0"/>
          </a:p>
        </p:txBody>
      </p:sp>
      <p:sp>
        <p:nvSpPr>
          <p:cNvPr id="4" name="Slide Number Placeholder 3">
            <a:extLst>
              <a:ext uri="{FF2B5EF4-FFF2-40B4-BE49-F238E27FC236}">
                <a16:creationId xmlns:a16="http://schemas.microsoft.com/office/drawing/2014/main" id="{34BB052B-A708-1E3D-531A-D3CAEDFC6A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97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A47E4-054B-CF9B-4592-EEFC1CE27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BE094-FBE1-D24F-56A5-D5FE67B17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B17D4-7C3A-CBBB-9540-7B7A0B7542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R9.5b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tegenstander</a:t>
            </a:r>
            <a:r>
              <a:rPr lang="en-US" dirty="0"/>
              <a:t> mag </a:t>
            </a:r>
            <a:r>
              <a:rPr lang="en-US" dirty="0" err="1"/>
              <a:t>niet</a:t>
            </a:r>
            <a:r>
              <a:rPr lang="en-US" dirty="0"/>
              <a:t> </a:t>
            </a:r>
            <a:r>
              <a:rPr lang="en-US" dirty="0" err="1"/>
              <a:t>zonder</a:t>
            </a:r>
            <a:r>
              <a:rPr lang="en-US" dirty="0"/>
              <a:t> </a:t>
            </a:r>
            <a:r>
              <a:rPr lang="en-US" dirty="0" err="1"/>
              <a:t>geldige</a:t>
            </a:r>
            <a:r>
              <a:rPr lang="en-US" dirty="0"/>
              <a:t> </a:t>
            </a:r>
            <a:r>
              <a:rPr lang="en-US" dirty="0" err="1"/>
              <a:t>reden</a:t>
            </a:r>
            <a:r>
              <a:rPr lang="en-US" dirty="0"/>
              <a:t> </a:t>
            </a:r>
            <a:r>
              <a:rPr lang="en-US" dirty="0" err="1"/>
              <a:t>jouw</a:t>
            </a:r>
            <a:r>
              <a:rPr lang="en-US" dirty="0"/>
              <a:t> </a:t>
            </a:r>
            <a:r>
              <a:rPr lang="en-US" dirty="0" err="1"/>
              <a:t>bal</a:t>
            </a:r>
            <a:r>
              <a:rPr lang="en-US" dirty="0"/>
              <a:t> </a:t>
            </a:r>
            <a:r>
              <a:rPr lang="en-US" dirty="0" err="1"/>
              <a:t>opnemen</a:t>
            </a:r>
            <a:r>
              <a:rPr lang="en-US" dirty="0"/>
              <a:t>.</a:t>
            </a:r>
          </a:p>
          <a:p>
            <a:endParaRPr lang="en-US" dirty="0"/>
          </a:p>
        </p:txBody>
      </p:sp>
      <p:sp>
        <p:nvSpPr>
          <p:cNvPr id="4" name="Slide Number Placeholder 3">
            <a:extLst>
              <a:ext uri="{FF2B5EF4-FFF2-40B4-BE49-F238E27FC236}">
                <a16:creationId xmlns:a16="http://schemas.microsoft.com/office/drawing/2014/main" id="{ACF30BF4-D908-0B7D-3DA0-2547BBF6E03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4011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1344-648D-B55B-F6E0-6961B8701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480A7-6927-C2C9-6437-22BC099B7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7FFB7-58C0-9DE3-7D2A-3CEA2F8E7B8F}"/>
              </a:ext>
            </a:extLst>
          </p:cNvPr>
          <p:cNvSpPr>
            <a:spLocks noGrp="1"/>
          </p:cNvSpPr>
          <p:nvPr>
            <p:ph type="body" idx="1"/>
          </p:nvPr>
        </p:nvSpPr>
        <p:spPr/>
        <p:txBody>
          <a:bodyPr/>
          <a:lstStyle/>
          <a:p>
            <a:r>
              <a:rPr lang="en-US" dirty="0"/>
              <a:t>ROOD R10.2a. </a:t>
            </a:r>
          </a:p>
          <a:p>
            <a:r>
              <a:rPr lang="en-US" dirty="0"/>
              <a:t>Als </a:t>
            </a:r>
            <a:r>
              <a:rPr lang="en-US" dirty="0" err="1"/>
              <a:t>dit</a:t>
            </a:r>
            <a:r>
              <a:rPr lang="en-US" dirty="0"/>
              <a:t> </a:t>
            </a:r>
            <a:r>
              <a:rPr lang="en-US" dirty="0" err="1"/>
              <a:t>tijdens</a:t>
            </a:r>
            <a:r>
              <a:rPr lang="en-US" dirty="0"/>
              <a:t> het </a:t>
            </a:r>
            <a:r>
              <a:rPr lang="en-US" dirty="0" err="1"/>
              <a:t>spelen</a:t>
            </a:r>
            <a:r>
              <a:rPr lang="en-US" dirty="0"/>
              <a:t> van </a:t>
            </a:r>
            <a:r>
              <a:rPr lang="en-US" dirty="0" err="1"/>
              <a:t>een</a:t>
            </a:r>
            <a:r>
              <a:rPr lang="en-US" dirty="0"/>
              <a:t> hole </a:t>
            </a:r>
            <a:r>
              <a:rPr lang="en-US" dirty="0" err="1"/>
              <a:t>gebeurt</a:t>
            </a:r>
            <a:r>
              <a:rPr lang="en-US" dirty="0"/>
              <a:t>, dan </a:t>
            </a:r>
            <a:r>
              <a:rPr lang="en-US" dirty="0" err="1"/>
              <a:t>verliest</a:t>
            </a:r>
            <a:r>
              <a:rPr lang="en-US" dirty="0"/>
              <a:t> de </a:t>
            </a:r>
            <a:r>
              <a:rPr lang="en-US" dirty="0" err="1"/>
              <a:t>tegenstander</a:t>
            </a:r>
            <a:r>
              <a:rPr lang="en-US" dirty="0"/>
              <a:t> die hole.</a:t>
            </a:r>
          </a:p>
          <a:p>
            <a:r>
              <a:rPr lang="en-US" dirty="0"/>
              <a:t>Als </a:t>
            </a:r>
            <a:r>
              <a:rPr lang="en-US" dirty="0" err="1"/>
              <a:t>dit</a:t>
            </a:r>
            <a:r>
              <a:rPr lang="en-US" dirty="0"/>
              <a:t> </a:t>
            </a:r>
            <a:r>
              <a:rPr lang="en-US" dirty="0" err="1"/>
              <a:t>tussen</a:t>
            </a:r>
            <a:r>
              <a:rPr lang="en-US" dirty="0"/>
              <a:t> 2 holes </a:t>
            </a:r>
            <a:r>
              <a:rPr lang="en-US" dirty="0" err="1"/>
              <a:t>gebeurt</a:t>
            </a:r>
            <a:r>
              <a:rPr lang="en-US" dirty="0"/>
              <a:t>, dan </a:t>
            </a:r>
            <a:r>
              <a:rPr lang="en-US" dirty="0" err="1"/>
              <a:t>verliest</a:t>
            </a:r>
            <a:r>
              <a:rPr lang="en-US" dirty="0"/>
              <a:t> de </a:t>
            </a:r>
            <a:r>
              <a:rPr lang="en-US" dirty="0" err="1"/>
              <a:t>tegenstander</a:t>
            </a:r>
            <a:r>
              <a:rPr lang="en-US" dirty="0"/>
              <a:t> de </a:t>
            </a:r>
            <a:r>
              <a:rPr lang="en-US" dirty="0" err="1"/>
              <a:t>volgende</a:t>
            </a:r>
            <a:r>
              <a:rPr lang="en-US" dirty="0"/>
              <a:t> hole.</a:t>
            </a:r>
          </a:p>
          <a:p>
            <a:endParaRPr lang="en-US" dirty="0"/>
          </a:p>
        </p:txBody>
      </p:sp>
      <p:sp>
        <p:nvSpPr>
          <p:cNvPr id="4" name="Slide Number Placeholder 3">
            <a:extLst>
              <a:ext uri="{FF2B5EF4-FFF2-40B4-BE49-F238E27FC236}">
                <a16:creationId xmlns:a16="http://schemas.microsoft.com/office/drawing/2014/main" id="{8B13A526-F36B-D6FE-653D-D6ADA59F032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252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7D9D-60CE-71C3-7B0F-6C82BA3A0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38047-CFC7-E00D-2896-70FA660EF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C0C11-5EE1-5958-83A9-3A846B9360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R11.1a en 11.1b </a:t>
            </a:r>
          </a:p>
          <a:p>
            <a:endParaRPr lang="en-US" dirty="0"/>
          </a:p>
        </p:txBody>
      </p:sp>
      <p:sp>
        <p:nvSpPr>
          <p:cNvPr id="4" name="Slide Number Placeholder 3">
            <a:extLst>
              <a:ext uri="{FF2B5EF4-FFF2-40B4-BE49-F238E27FC236}">
                <a16:creationId xmlns:a16="http://schemas.microsoft.com/office/drawing/2014/main" id="{82BC1340-70BB-4FDB-A796-91D05BBA5BE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494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C0CAC-6CA5-CEDC-37C5-322C33C51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F3E38-3982-27BA-C5A2-E220D2F77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0FF8C-CD9C-B47E-89AD-7E0E827184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R11.1b(2)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34E176A2-15CC-265F-25D6-27344D2FFA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290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C7343-A4B0-D9E4-A8EE-C36626E84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6A082-5678-4F3E-2F46-E224BB314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4A077-B51A-07E8-91EB-815D6EED1A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R11.1b(2)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 de </a:t>
            </a:r>
            <a:r>
              <a:rPr lang="en-US" dirty="0" err="1"/>
              <a:t>bal</a:t>
            </a:r>
            <a:r>
              <a:rPr lang="en-US" dirty="0"/>
              <a:t> (</a:t>
            </a:r>
            <a:r>
              <a:rPr lang="en-US" dirty="0" err="1"/>
              <a:t>gespeeld</a:t>
            </a:r>
            <a:r>
              <a:rPr lang="en-US" dirty="0"/>
              <a:t> </a:t>
            </a:r>
            <a:r>
              <a:rPr lang="en-US" dirty="0" err="1"/>
              <a:t>vanaf</a:t>
            </a:r>
            <a:r>
              <a:rPr lang="en-US" dirty="0"/>
              <a:t> de green) </a:t>
            </a:r>
            <a:r>
              <a:rPr lang="en-US" dirty="0" err="1"/>
              <a:t>een</a:t>
            </a:r>
            <a:r>
              <a:rPr lang="en-US" dirty="0"/>
              <a:t> </a:t>
            </a:r>
            <a:r>
              <a:rPr lang="en-US" dirty="0" err="1"/>
              <a:t>andere</a:t>
            </a:r>
            <a:r>
              <a:rPr lang="en-US" dirty="0"/>
              <a:t> </a:t>
            </a:r>
            <a:r>
              <a:rPr lang="en-US" dirty="0" err="1"/>
              <a:t>persoon</a:t>
            </a:r>
            <a:r>
              <a:rPr lang="en-US" dirty="0"/>
              <a:t> </a:t>
            </a:r>
            <a:r>
              <a:rPr lang="en-US" dirty="0" err="1"/>
              <a:t>raakt</a:t>
            </a:r>
            <a:r>
              <a:rPr lang="en-US" dirty="0"/>
              <a:t> dan de </a:t>
            </a:r>
            <a:r>
              <a:rPr lang="en-US" dirty="0" err="1"/>
              <a:t>speler</a:t>
            </a:r>
            <a:r>
              <a:rPr lang="en-US" dirty="0"/>
              <a:t> of de </a:t>
            </a:r>
            <a:r>
              <a:rPr lang="en-US" dirty="0" err="1"/>
              <a:t>bewaker</a:t>
            </a:r>
            <a:r>
              <a:rPr lang="en-US" dirty="0"/>
              <a:t> van de </a:t>
            </a:r>
            <a:r>
              <a:rPr lang="en-US" dirty="0" err="1"/>
              <a:t>vlaggenstok</a:t>
            </a:r>
            <a:r>
              <a:rPr lang="en-US" dirty="0"/>
              <a:t> dan </a:t>
            </a:r>
            <a:r>
              <a:rPr lang="en-US" dirty="0" err="1"/>
              <a:t>moet</a:t>
            </a:r>
            <a:r>
              <a:rPr lang="en-US" dirty="0"/>
              <a:t> de </a:t>
            </a:r>
            <a:r>
              <a:rPr lang="en-US" dirty="0" err="1"/>
              <a:t>bal</a:t>
            </a:r>
            <a:r>
              <a:rPr lang="en-US" dirty="0"/>
              <a:t> </a:t>
            </a:r>
            <a:r>
              <a:rPr lang="en-US" dirty="0" err="1"/>
              <a:t>opnieuw</a:t>
            </a:r>
            <a:r>
              <a:rPr lang="en-US" dirty="0"/>
              <a:t> </a:t>
            </a:r>
            <a:r>
              <a:rPr lang="en-US" dirty="0" err="1"/>
              <a:t>worden</a:t>
            </a:r>
            <a:r>
              <a:rPr lang="en-US" dirty="0"/>
              <a:t> </a:t>
            </a:r>
            <a:r>
              <a:rPr lang="en-US" dirty="0" err="1"/>
              <a:t>gespeeld</a:t>
            </a:r>
            <a:r>
              <a:rPr lang="en-US" dirty="0"/>
              <a:t>.</a:t>
            </a:r>
          </a:p>
          <a:p>
            <a:endParaRPr lang="en-US" dirty="0"/>
          </a:p>
        </p:txBody>
      </p:sp>
      <p:sp>
        <p:nvSpPr>
          <p:cNvPr id="4" name="Slide Number Placeholder 3">
            <a:extLst>
              <a:ext uri="{FF2B5EF4-FFF2-40B4-BE49-F238E27FC236}">
                <a16:creationId xmlns:a16="http://schemas.microsoft.com/office/drawing/2014/main" id="{E06C02F7-5D55-1813-C75F-E6A716E43F4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31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E35A-CB63-66E7-A170-E68687491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0A426-45DF-B0DF-5A8B-CAC43F933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37FF3-47DD-813F-B1D8-235A1739EE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R11.1b</a:t>
            </a:r>
          </a:p>
          <a:p>
            <a:endParaRPr lang="en-US" dirty="0"/>
          </a:p>
        </p:txBody>
      </p:sp>
      <p:sp>
        <p:nvSpPr>
          <p:cNvPr id="4" name="Slide Number Placeholder 3">
            <a:extLst>
              <a:ext uri="{FF2B5EF4-FFF2-40B4-BE49-F238E27FC236}">
                <a16:creationId xmlns:a16="http://schemas.microsoft.com/office/drawing/2014/main" id="{2DAB3B9D-FA32-77D7-3A37-5EABFC257E7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089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79FE0-C1D9-AD5C-7AAB-DE10622E7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F12BB-A07C-BA4A-C99B-EF6B9E96D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E176B-C3AC-2999-B677-0CFECC9E3E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GROEN R11.1b(2) en R13.2b(2). Het </a:t>
            </a:r>
            <a:r>
              <a:rPr lang="en-US" strike="noStrike" dirty="0" err="1"/>
              <a:t>gaat</a:t>
            </a:r>
            <a:r>
              <a:rPr lang="en-US" strike="noStrike" dirty="0"/>
              <a:t> </a:t>
            </a:r>
            <a:r>
              <a:rPr lang="en-US" strike="noStrike" dirty="0" err="1"/>
              <a:t>erom</a:t>
            </a:r>
            <a:r>
              <a:rPr lang="en-US" strike="noStrike" dirty="0"/>
              <a:t> </a:t>
            </a:r>
            <a:r>
              <a:rPr lang="en-US" strike="noStrike" dirty="0" err="1"/>
              <a:t>dat</a:t>
            </a:r>
            <a:r>
              <a:rPr lang="en-US" strike="noStrike" dirty="0"/>
              <a:t> </a:t>
            </a:r>
            <a:r>
              <a:rPr lang="en-US" strike="noStrike" dirty="0" err="1"/>
              <a:t>dit</a:t>
            </a:r>
            <a:r>
              <a:rPr lang="en-US" strike="noStrike" dirty="0"/>
              <a:t> per </a:t>
            </a:r>
            <a:r>
              <a:rPr lang="en-US" strike="noStrike" dirty="0" err="1"/>
              <a:t>ongeluk</a:t>
            </a:r>
            <a:r>
              <a:rPr lang="en-US" strike="noStrike" dirty="0"/>
              <a:t> </a:t>
            </a:r>
            <a:r>
              <a:rPr lang="en-US" strike="noStrike" dirty="0" err="1"/>
              <a:t>gebeurt</a:t>
            </a:r>
            <a:r>
              <a:rPr lang="en-US" strike="noStrike" dirty="0"/>
              <a:t>.</a:t>
            </a:r>
          </a:p>
          <a:p>
            <a:endParaRPr lang="en-US" dirty="0"/>
          </a:p>
        </p:txBody>
      </p:sp>
      <p:sp>
        <p:nvSpPr>
          <p:cNvPr id="4" name="Slide Number Placeholder 3">
            <a:extLst>
              <a:ext uri="{FF2B5EF4-FFF2-40B4-BE49-F238E27FC236}">
                <a16:creationId xmlns:a16="http://schemas.microsoft.com/office/drawing/2014/main" id="{1EB596DA-9BD4-274E-C603-620A2C6AC4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848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37D5-52AD-7C37-B14A-F0822F2BF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A5653-E3EC-404E-3D36-E73F8C5B5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F1A4D-58B7-A664-C37A-02A2486707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R11.3 </a:t>
            </a:r>
            <a:r>
              <a:rPr lang="en-US" dirty="0" err="1"/>
              <a:t>Uitzondering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in </a:t>
            </a:r>
            <a:r>
              <a:rPr lang="en-US" dirty="0" err="1"/>
              <a:t>deze</a:t>
            </a:r>
            <a:r>
              <a:rPr lang="en-US" dirty="0"/>
              <a:t> </a:t>
            </a:r>
            <a:r>
              <a:rPr lang="en-US" dirty="0" err="1"/>
              <a:t>situatie</a:t>
            </a:r>
            <a:r>
              <a:rPr lang="en-US" dirty="0"/>
              <a:t> de </a:t>
            </a:r>
            <a:r>
              <a:rPr lang="en-US" dirty="0" err="1"/>
              <a:t>vlaggenstok</a:t>
            </a:r>
            <a:r>
              <a:rPr lang="en-US" dirty="0"/>
              <a:t> </a:t>
            </a:r>
            <a:r>
              <a:rPr lang="en-US" dirty="0" err="1"/>
              <a:t>wegnemen</a:t>
            </a:r>
            <a:r>
              <a:rPr lang="en-US" dirty="0"/>
              <a:t>.</a:t>
            </a:r>
          </a:p>
          <a:p>
            <a:endParaRPr lang="en-US" dirty="0"/>
          </a:p>
        </p:txBody>
      </p:sp>
      <p:sp>
        <p:nvSpPr>
          <p:cNvPr id="4" name="Slide Number Placeholder 3">
            <a:extLst>
              <a:ext uri="{FF2B5EF4-FFF2-40B4-BE49-F238E27FC236}">
                <a16:creationId xmlns:a16="http://schemas.microsoft.com/office/drawing/2014/main" id="{3FEE10C8-3FF9-5FF9-07A0-771B3CABBA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519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42676-8785-CAC0-7215-229018A01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14554-1B60-050B-FF44-875758530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1D506-E019-78EA-6D0D-BB5CA07DD4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R12.2B(2)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a:t>
            </a:r>
            <a:r>
              <a:rPr lang="en-US" dirty="0" err="1"/>
              <a:t>tegenstander</a:t>
            </a:r>
            <a:r>
              <a:rPr lang="en-US" dirty="0"/>
              <a:t> </a:t>
            </a:r>
            <a:r>
              <a:rPr lang="en-US" dirty="0" err="1"/>
              <a:t>heeft</a:t>
            </a:r>
            <a:r>
              <a:rPr lang="en-US" dirty="0"/>
              <a:t> </a:t>
            </a:r>
            <a:r>
              <a:rPr lang="en-US" dirty="0" err="1"/>
              <a:t>dat</a:t>
            </a:r>
            <a:r>
              <a:rPr lang="en-US" dirty="0"/>
              <a:t> </a:t>
            </a:r>
            <a:r>
              <a:rPr lang="en-US" dirty="0" err="1"/>
              <a:t>deel</a:t>
            </a:r>
            <a:r>
              <a:rPr lang="en-US" dirty="0"/>
              <a:t> van de bunker </a:t>
            </a:r>
            <a:r>
              <a:rPr lang="en-US" dirty="0" err="1"/>
              <a:t>aangeharkt</a:t>
            </a:r>
            <a:r>
              <a:rPr lang="en-US" dirty="0"/>
              <a:t> </a:t>
            </a:r>
            <a:r>
              <a:rPr lang="en-US" dirty="0" err="1"/>
              <a:t>uit</a:t>
            </a:r>
            <a:r>
              <a:rPr lang="en-US" dirty="0"/>
              <a:t> </a:t>
            </a:r>
            <a:r>
              <a:rPr lang="en-US" dirty="0" err="1"/>
              <a:t>zorg</a:t>
            </a:r>
            <a:r>
              <a:rPr lang="en-US" dirty="0"/>
              <a:t> voor </a:t>
            </a:r>
            <a:r>
              <a:rPr lang="nl-NL" noProof="0" dirty="0"/>
              <a:t>de</a:t>
            </a:r>
            <a:r>
              <a:rPr lang="en-US" dirty="0"/>
              <a:t> </a:t>
            </a:r>
            <a:r>
              <a:rPr lang="en-US" dirty="0" err="1"/>
              <a:t>baan</a:t>
            </a:r>
            <a:r>
              <a:rPr lang="en-US" dirty="0"/>
              <a:t>. </a:t>
            </a:r>
            <a:r>
              <a:rPr lang="en-US" dirty="0" err="1"/>
              <a:t>Zolang</a:t>
            </a:r>
            <a:r>
              <a:rPr lang="en-US" dirty="0"/>
              <a:t> </a:t>
            </a:r>
            <a:r>
              <a:rPr lang="en-US" dirty="0" err="1"/>
              <a:t>hij</a:t>
            </a:r>
            <a:r>
              <a:rPr lang="en-US" dirty="0"/>
              <a:t> </a:t>
            </a:r>
            <a:r>
              <a:rPr lang="en-US" dirty="0" err="1"/>
              <a:t>daarbij</a:t>
            </a:r>
            <a:r>
              <a:rPr lang="en-US" dirty="0"/>
              <a:t> </a:t>
            </a:r>
            <a:r>
              <a:rPr lang="en-US" dirty="0" err="1"/>
              <a:t>nie</a:t>
            </a:r>
            <a:r>
              <a:rPr lang="en-US" noProof="0" dirty="0"/>
              <a:t>t</a:t>
            </a:r>
            <a:r>
              <a:rPr lang="en-US" dirty="0"/>
              <a:t> de </a:t>
            </a:r>
            <a:r>
              <a:rPr lang="en-US" dirty="0" err="1"/>
              <a:t>omstandigheden</a:t>
            </a:r>
            <a:r>
              <a:rPr lang="en-US" dirty="0"/>
              <a:t> die de slag </a:t>
            </a:r>
            <a:r>
              <a:rPr lang="en-US" dirty="0" err="1"/>
              <a:t>beïnvloeden</a:t>
            </a:r>
            <a:r>
              <a:rPr lang="en-US" dirty="0"/>
              <a:t> </a:t>
            </a:r>
            <a:r>
              <a:rPr lang="en-US" dirty="0" err="1"/>
              <a:t>verbetert</a:t>
            </a:r>
            <a:r>
              <a:rPr lang="en-US" dirty="0"/>
              <a:t>, is </a:t>
            </a:r>
            <a:r>
              <a:rPr lang="en-US" dirty="0" err="1"/>
              <a:t>dit</a:t>
            </a:r>
            <a:r>
              <a:rPr lang="en-US" dirty="0"/>
              <a:t> </a:t>
            </a:r>
            <a:r>
              <a:rPr lang="en-US" dirty="0" err="1"/>
              <a:t>toegestaan</a:t>
            </a:r>
            <a:r>
              <a:rPr lang="en-US" dirty="0"/>
              <a:t>.</a:t>
            </a:r>
          </a:p>
          <a:p>
            <a:endParaRPr lang="en-US" dirty="0"/>
          </a:p>
        </p:txBody>
      </p:sp>
      <p:sp>
        <p:nvSpPr>
          <p:cNvPr id="4" name="Slide Number Placeholder 3">
            <a:extLst>
              <a:ext uri="{FF2B5EF4-FFF2-40B4-BE49-F238E27FC236}">
                <a16:creationId xmlns:a16="http://schemas.microsoft.com/office/drawing/2014/main" id="{87DBA269-8860-2BDF-F0F5-E6DB49AB92E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03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FF914-D5B1-F8A7-2157-E5E5DF422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BE0FA-9740-2D26-5CA1-D8DCFEDC2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0F848-0268-451B-00B8-80D713B79B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R12.2b(3)</a:t>
            </a:r>
          </a:p>
          <a:p>
            <a:endParaRPr lang="en-US" dirty="0"/>
          </a:p>
        </p:txBody>
      </p:sp>
      <p:sp>
        <p:nvSpPr>
          <p:cNvPr id="4" name="Slide Number Placeholder 3">
            <a:extLst>
              <a:ext uri="{FF2B5EF4-FFF2-40B4-BE49-F238E27FC236}">
                <a16:creationId xmlns:a16="http://schemas.microsoft.com/office/drawing/2014/main" id="{139EA6AA-3F9A-0EA1-A2FB-53A24A9F915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656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BA01-EB19-7C29-CF95-953BC2060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3AC18-27AE-E7D3-DEBE-3A828612B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229E9-123B-CCB2-15A3-E82CEA298805}"/>
              </a:ext>
            </a:extLst>
          </p:cNvPr>
          <p:cNvSpPr>
            <a:spLocks noGrp="1"/>
          </p:cNvSpPr>
          <p:nvPr>
            <p:ph type="body" idx="1"/>
          </p:nvPr>
        </p:nvSpPr>
        <p:spPr/>
        <p:txBody>
          <a:bodyPr/>
          <a:lstStyle/>
          <a:p>
            <a:r>
              <a:rPr lang="nl-NL" noProof="0" dirty="0"/>
              <a:t>GROEN R13.1c(2) de tweede </a:t>
            </a:r>
            <a:r>
              <a:rPr lang="nl-NL" b="1" noProof="0" dirty="0"/>
              <a:t>Maar</a:t>
            </a:r>
            <a:r>
              <a:rPr lang="nl-NL" noProof="0" dirty="0"/>
              <a:t>: </a:t>
            </a:r>
          </a:p>
          <a:p>
            <a:r>
              <a:rPr lang="nl-NL" noProof="0" dirty="0"/>
              <a:t>Beschadigingen op de green omvat niet een beschadiging of staat van de green als gevolg van: gebruikelijke handelingen voor het onderhouden van de algehele staat van de green (zoals beluchtingsgaten en groeven als gevolg van verticaal maaien).</a:t>
            </a:r>
          </a:p>
          <a:p>
            <a:endParaRPr lang="nl-NL" noProof="0" dirty="0"/>
          </a:p>
        </p:txBody>
      </p:sp>
      <p:sp>
        <p:nvSpPr>
          <p:cNvPr id="4" name="Slide Number Placeholder 3">
            <a:extLst>
              <a:ext uri="{FF2B5EF4-FFF2-40B4-BE49-F238E27FC236}">
                <a16:creationId xmlns:a16="http://schemas.microsoft.com/office/drawing/2014/main" id="{46D47A3F-FFAA-9AE3-B60F-F8188E97303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985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88C8-CC71-D2CA-1D2A-40D2A3E73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99921-51D3-E55B-22A6-3C8D400A6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C5E62-7BD5-791E-DB9C-B70294742E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R13.1d(2)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je de bal die op de green lag al had opgenomen en teruggeplaatst en hij was daarna door een windvlaag verrold, dan had je de bal wel moeten terugplaatsen.</a:t>
            </a: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p:txBody>
      </p:sp>
      <p:sp>
        <p:nvSpPr>
          <p:cNvPr id="4" name="Slide Number Placeholder 3">
            <a:extLst>
              <a:ext uri="{FF2B5EF4-FFF2-40B4-BE49-F238E27FC236}">
                <a16:creationId xmlns:a16="http://schemas.microsoft.com/office/drawing/2014/main" id="{B71EA0C1-93D0-3064-1F11-492C618881A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614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DD342-22CE-21A3-4939-DB752A892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9372C-C0BF-DEC9-08FE-9F8DB66BD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DA413-646C-E94F-4160-A36E16A634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R13.1e Uitzondering.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Tussen twee holes mag een speler over het oppervlag wrijven of een bal rollen op de green van de zojuist uitgespeelde hole en op elke oefengreen.</a:t>
            </a:r>
          </a:p>
          <a:p>
            <a:endParaRPr lang="en-US" dirty="0"/>
          </a:p>
        </p:txBody>
      </p:sp>
      <p:sp>
        <p:nvSpPr>
          <p:cNvPr id="4" name="Slide Number Placeholder 3">
            <a:extLst>
              <a:ext uri="{FF2B5EF4-FFF2-40B4-BE49-F238E27FC236}">
                <a16:creationId xmlns:a16="http://schemas.microsoft.com/office/drawing/2014/main" id="{9A744373-09F3-5826-4CFE-620022A7E6C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870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4BA92-EC6E-DE4A-92CE-E1D800DA1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8B0DF-296F-EB45-2CFD-EC37829CE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04B5F-33FF-2673-B06C-30CA9B278A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R13.3b Wat te doen als de bal op de rand van de hole is opgenomen voordat de wachttijd is verstreken? Bij matchplay wordt de bal van de speler geacht te zijn uitgeholed met de vorige slag en er volgt geen straf voor de tegenstander volgens R11.2b.</a:t>
            </a:r>
          </a:p>
          <a:p>
            <a:endParaRPr lang="en-US" dirty="0"/>
          </a:p>
        </p:txBody>
      </p:sp>
      <p:sp>
        <p:nvSpPr>
          <p:cNvPr id="4" name="Slide Number Placeholder 3">
            <a:extLst>
              <a:ext uri="{FF2B5EF4-FFF2-40B4-BE49-F238E27FC236}">
                <a16:creationId xmlns:a16="http://schemas.microsoft.com/office/drawing/2014/main" id="{B89623E6-8540-5982-74F7-2498E00FC06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761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79A8D-92B2-2546-86CC-5C5C09584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E4DD7-0025-EA0A-69FF-CD7AB3461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5AF3C-6B7F-9114-80B2-EABFC5A0B4E0}"/>
              </a:ext>
            </a:extLst>
          </p:cNvPr>
          <p:cNvSpPr>
            <a:spLocks noGrp="1"/>
          </p:cNvSpPr>
          <p:nvPr>
            <p:ph type="body" idx="1"/>
          </p:nvPr>
        </p:nvSpPr>
        <p:spPr/>
        <p:txBody>
          <a:bodyPr/>
          <a:lstStyle/>
          <a:p>
            <a:r>
              <a:rPr lang="nl-NL" noProof="0" dirty="0"/>
              <a:t>GROEN R14.2a Bij het terugplaatsen moet de oorspronkelijke bal worden gebruikt. Het vervangen bij het terugplaatsen op de green valt niet onder de mogelijkheden in Regel 6.3b(1).</a:t>
            </a:r>
          </a:p>
          <a:p>
            <a:r>
              <a:rPr lang="nl-NL" noProof="0" dirty="0"/>
              <a:t>R6.3b(2) De vervangende bal wordt de bal in het spel, ook als het niet toegestaan was om de bal te vervangen.</a:t>
            </a:r>
          </a:p>
          <a:p>
            <a:r>
              <a:rPr lang="nl-NL" noProof="0" dirty="0"/>
              <a:t>R6.3b(3) De straf op het slaan van een onterecht vervangen bal is 1 strafslag en de speler moet met de vervangen bal de hole uitspelen.</a:t>
            </a:r>
          </a:p>
          <a:p>
            <a:endParaRPr lang="en-US" dirty="0"/>
          </a:p>
        </p:txBody>
      </p:sp>
      <p:sp>
        <p:nvSpPr>
          <p:cNvPr id="4" name="Slide Number Placeholder 3">
            <a:extLst>
              <a:ext uri="{FF2B5EF4-FFF2-40B4-BE49-F238E27FC236}">
                <a16:creationId xmlns:a16="http://schemas.microsoft.com/office/drawing/2014/main" id="{BCDB7B0D-7B45-141A-F797-6966EFD49F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764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CB18-0C60-8E46-8FF2-FD2731170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EED93-2410-0661-00E8-4FAF25D2A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EAE44-8706-1BDE-0612-1B06B4D39C85}"/>
              </a:ext>
            </a:extLst>
          </p:cNvPr>
          <p:cNvSpPr>
            <a:spLocks noGrp="1"/>
          </p:cNvSpPr>
          <p:nvPr>
            <p:ph type="body" idx="1"/>
          </p:nvPr>
        </p:nvSpPr>
        <p:spPr/>
        <p:txBody>
          <a:bodyPr/>
          <a:lstStyle/>
          <a:p>
            <a:r>
              <a:rPr lang="nl-NL" noProof="0" dirty="0"/>
              <a:t>ROOD R14.3 </a:t>
            </a:r>
          </a:p>
          <a:p>
            <a:r>
              <a:rPr lang="nl-NL" noProof="0" dirty="0"/>
              <a:t>Bij het toepassen van een ontwijkprocedure mag een speler de oorspronkelijke of een andere bal gebruiken om te droppen R14.3a</a:t>
            </a:r>
          </a:p>
          <a:p>
            <a:r>
              <a:rPr lang="nl-NL" noProof="0" dirty="0"/>
              <a:t>Het maakt niet uit of het een gratis ontwijkprocedure is of met straf zoals bij de onspeelbare bal.</a:t>
            </a:r>
          </a:p>
          <a:p>
            <a:endParaRPr lang="en-US" dirty="0"/>
          </a:p>
        </p:txBody>
      </p:sp>
      <p:sp>
        <p:nvSpPr>
          <p:cNvPr id="4" name="Slide Number Placeholder 3">
            <a:extLst>
              <a:ext uri="{FF2B5EF4-FFF2-40B4-BE49-F238E27FC236}">
                <a16:creationId xmlns:a16="http://schemas.microsoft.com/office/drawing/2014/main" id="{D395CCEA-35A7-F2D9-38BD-1633D79EEEB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878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4FD0-911D-8544-69F7-B1A85E8E0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D41D2-FA32-8274-DF47-33A4D2524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05CC0-90EC-DB8E-2E83-793DD23F6A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R1.3b(1).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Plaatsen</a:t>
            </a:r>
            <a:r>
              <a:rPr lang="en-US" dirty="0"/>
              <a:t> is </a:t>
            </a:r>
            <a:r>
              <a:rPr lang="en-US" dirty="0" err="1"/>
              <a:t>niet</a:t>
            </a:r>
            <a:r>
              <a:rPr lang="en-US" dirty="0"/>
              <a:t> </a:t>
            </a:r>
            <a:r>
              <a:rPr lang="en-US" dirty="0" err="1"/>
              <a:t>toegestaan</a:t>
            </a:r>
            <a:r>
              <a:rPr lang="en-US" dirty="0"/>
              <a:t>, je </a:t>
            </a:r>
            <a:r>
              <a:rPr lang="en-US" dirty="0" err="1"/>
              <a:t>speelt</a:t>
            </a:r>
            <a:r>
              <a:rPr lang="en-US" dirty="0"/>
              <a:t> van </a:t>
            </a:r>
            <a:r>
              <a:rPr lang="en-US" dirty="0" err="1"/>
              <a:t>een</a:t>
            </a:r>
            <a:r>
              <a:rPr lang="en-US" dirty="0"/>
              <a:t> </a:t>
            </a:r>
            <a:r>
              <a:rPr lang="en-US" dirty="0" err="1"/>
              <a:t>verkeerde</a:t>
            </a:r>
            <a:r>
              <a:rPr lang="en-US" dirty="0"/>
              <a:t> </a:t>
            </a:r>
            <a:r>
              <a:rPr lang="en-US" dirty="0" err="1"/>
              <a:t>plaats</a:t>
            </a:r>
            <a:r>
              <a:rPr lang="en-US" dirty="0"/>
              <a:t> </a:t>
            </a:r>
            <a:r>
              <a:rPr lang="en-US" dirty="0" err="1"/>
              <a:t>als</a:t>
            </a:r>
            <a:r>
              <a:rPr lang="en-US" dirty="0"/>
              <a:t> je </a:t>
            </a:r>
            <a:r>
              <a:rPr lang="en-US" dirty="0" err="1"/>
              <a:t>dat</a:t>
            </a:r>
            <a:r>
              <a:rPr lang="en-US" dirty="0"/>
              <a:t> </a:t>
            </a:r>
            <a:r>
              <a:rPr lang="en-US" dirty="0" err="1"/>
              <a:t>toch</a:t>
            </a:r>
            <a:r>
              <a:rPr lang="en-US" dirty="0"/>
              <a:t> </a:t>
            </a:r>
            <a:r>
              <a:rPr lang="en-US" dirty="0" err="1"/>
              <a:t>doet</a:t>
            </a:r>
            <a:r>
              <a:rPr lang="en-US" dirty="0"/>
              <a:t>. R14.7 is dan van </a:t>
            </a:r>
            <a:r>
              <a:rPr lang="en-US" dirty="0" err="1"/>
              <a:t>toepassing</a:t>
            </a:r>
            <a:r>
              <a:rPr lang="en-US" dirty="0"/>
              <a:t>.</a:t>
            </a:r>
          </a:p>
          <a:p>
            <a:endParaRPr lang="en-US" dirty="0"/>
          </a:p>
        </p:txBody>
      </p:sp>
      <p:sp>
        <p:nvSpPr>
          <p:cNvPr id="4" name="Slide Number Placeholder 3">
            <a:extLst>
              <a:ext uri="{FF2B5EF4-FFF2-40B4-BE49-F238E27FC236}">
                <a16:creationId xmlns:a16="http://schemas.microsoft.com/office/drawing/2014/main" id="{3C296F88-A762-6812-19C7-2858A4190AA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511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E238D-8FF4-5B30-6246-73C3E6BAA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21EE3-3518-12EE-46FF-7E19130FF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583F9-B8B4-97D4-BDAE-8C1C9050E7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R22.2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Aangezien beide partners samen als één partij met één bal spelen mogen zij iedere toegestane handeling verrichten namens de partij voordat de bal wordt geslagen. Markeren, bal opnemen, terugplaatsen, droppen. Het maakt hierbij niet uit wie van de partij aan de beurt is om te slaan.</a:t>
            </a:r>
          </a:p>
          <a:p>
            <a:endParaRPr lang="en-US" dirty="0"/>
          </a:p>
        </p:txBody>
      </p:sp>
      <p:sp>
        <p:nvSpPr>
          <p:cNvPr id="4" name="Slide Number Placeholder 3">
            <a:extLst>
              <a:ext uri="{FF2B5EF4-FFF2-40B4-BE49-F238E27FC236}">
                <a16:creationId xmlns:a16="http://schemas.microsoft.com/office/drawing/2014/main" id="{60ED4319-E124-FD25-DD5A-22A7605C100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696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072B-6A94-331A-0FB6-71AD08EF6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263AC-93FD-BE0D-A954-236CC5438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C41C7-E626-A601-7A1F-EE7238F283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R14.3b(3)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 bal moet in de dropzone worden gedropt en daarin tot stilstand komen. Bij het ontwijken op een rechte lijn naar achteren moet op de lijn worden gedropt en wordt de dropzone bepaald door de plek waar de bal de grond raakt en daaromheen een cirkel van 1 clublengte.</a:t>
            </a:r>
          </a:p>
          <a:p>
            <a:endParaRPr lang="en-US" dirty="0"/>
          </a:p>
        </p:txBody>
      </p:sp>
      <p:sp>
        <p:nvSpPr>
          <p:cNvPr id="4" name="Slide Number Placeholder 3">
            <a:extLst>
              <a:ext uri="{FF2B5EF4-FFF2-40B4-BE49-F238E27FC236}">
                <a16:creationId xmlns:a16="http://schemas.microsoft.com/office/drawing/2014/main" id="{DEFCFD4D-BE92-5796-8744-7A9216C2D39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004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258B4-6D02-D99F-D1ED-9FF2A0A9F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FDC0-6FFD-19FF-6877-CCA9B1139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32EBC-4F45-8E80-3848-7325F3C4E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R14.5a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Voordat de speler de fout gedropte bal speelt, mag hij de fout herstellen door de bal op de juiste plaats te droppen. Als de fout gedropte bal al is gespeeld kan de fout niet meer worden hersteld en heeft de speler van een verkeerde plaats gespeeld met de algemene straf tot gevolg.</a:t>
            </a:r>
          </a:p>
          <a:p>
            <a:endParaRPr lang="en-US" dirty="0"/>
          </a:p>
        </p:txBody>
      </p:sp>
      <p:sp>
        <p:nvSpPr>
          <p:cNvPr id="4" name="Slide Number Placeholder 3">
            <a:extLst>
              <a:ext uri="{FF2B5EF4-FFF2-40B4-BE49-F238E27FC236}">
                <a16:creationId xmlns:a16="http://schemas.microsoft.com/office/drawing/2014/main" id="{E27741B5-367F-0A34-09D3-099F1EE775A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3841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A2BEA-956E-6B04-BCDB-5FFDFE711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0EB1D-2007-C837-5EFD-BA4E0F111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E8447-1544-3BAC-D442-3050C2DBF9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R14.4 en definitie van in het spel</a:t>
            </a:r>
          </a:p>
          <a:p>
            <a:endParaRPr lang="en-US" dirty="0"/>
          </a:p>
        </p:txBody>
      </p:sp>
      <p:sp>
        <p:nvSpPr>
          <p:cNvPr id="4" name="Slide Number Placeholder 3">
            <a:extLst>
              <a:ext uri="{FF2B5EF4-FFF2-40B4-BE49-F238E27FC236}">
                <a16:creationId xmlns:a16="http://schemas.microsoft.com/office/drawing/2014/main" id="{5FC4A1CB-60C1-3C14-5B15-1808C547761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331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AA86C-D44E-EAA6-AB49-7C75EDE2B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805B0-9A6D-5B1E-2AEB-D3278124B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D0CF7-213D-F07A-E3EA-73DB57EA91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R14.4 en definitie van in het spel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Het maakt een groot verschil waar je opnieuw een bal in het spel brengt. Op de afslagplaats is de bal pas in het spel als de bal is geslagen. Overal elders is de bal in het spel zodra hij is gedropt.</a:t>
            </a:r>
          </a:p>
          <a:p>
            <a:endParaRPr lang="en-US" dirty="0"/>
          </a:p>
        </p:txBody>
      </p:sp>
      <p:sp>
        <p:nvSpPr>
          <p:cNvPr id="4" name="Slide Number Placeholder 3">
            <a:extLst>
              <a:ext uri="{FF2B5EF4-FFF2-40B4-BE49-F238E27FC236}">
                <a16:creationId xmlns:a16="http://schemas.microsoft.com/office/drawing/2014/main" id="{56BE372A-9E9C-FF94-98A8-7D8F78CAAF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883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80580-35C1-8BEC-429D-6A8F61498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7DDB3-8350-D4DB-2532-27B128E08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EFAFD-F8E0-016F-6039-94B6C9496C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R14.6b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Bij het toepassen van R18.2 moet je een bal moet droppen binnen 1 clublengte van het referentiepunt en natuurlijk niet dichter bij de hole.</a:t>
            </a:r>
          </a:p>
          <a:p>
            <a:endParaRPr lang="en-US" dirty="0"/>
          </a:p>
        </p:txBody>
      </p:sp>
      <p:sp>
        <p:nvSpPr>
          <p:cNvPr id="4" name="Slide Number Placeholder 3">
            <a:extLst>
              <a:ext uri="{FF2B5EF4-FFF2-40B4-BE49-F238E27FC236}">
                <a16:creationId xmlns:a16="http://schemas.microsoft.com/office/drawing/2014/main" id="{4FB23D6F-DBB0-4E05-A9D7-E2CDF3C8397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776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15FE9-CC9C-F649-5B1F-D58908078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BA8FB-51AC-DA7E-AD29-E50FD25A0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D18A-E815-CB42-5CAD-76015B535351}"/>
              </a:ext>
            </a:extLst>
          </p:cNvPr>
          <p:cNvSpPr>
            <a:spLocks noGrp="1"/>
          </p:cNvSpPr>
          <p:nvPr>
            <p:ph type="body" idx="1"/>
          </p:nvPr>
        </p:nvSpPr>
        <p:spPr/>
        <p:txBody>
          <a:bodyPr/>
          <a:lstStyle/>
          <a:p>
            <a:r>
              <a:rPr lang="nl-NL" noProof="0" dirty="0"/>
              <a:t>ROOD R15.2a(2) Omdat het op de fairway gebeurt, moet je de bal droppen.</a:t>
            </a:r>
          </a:p>
          <a:p>
            <a:r>
              <a:rPr lang="nl-NL" noProof="0" dirty="0"/>
              <a:t>Alleen op de green moet je de bal plaatsen zoals bij Groen is genoemd.</a:t>
            </a:r>
          </a:p>
          <a:p>
            <a:endParaRPr lang="en-US" dirty="0"/>
          </a:p>
        </p:txBody>
      </p:sp>
      <p:sp>
        <p:nvSpPr>
          <p:cNvPr id="4" name="Slide Number Placeholder 3">
            <a:extLst>
              <a:ext uri="{FF2B5EF4-FFF2-40B4-BE49-F238E27FC236}">
                <a16:creationId xmlns:a16="http://schemas.microsoft.com/office/drawing/2014/main" id="{10D6B464-31FF-4DEB-E271-8462088C348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8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407A-5D76-F485-8A26-34E7FA0BB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F4CF9-9795-6840-E2EA-3B4C67501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FFFBD-D738-5C63-A19A-ACA3DC130E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R15.1 en Definitie Ligging.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Losse natuurlijke voorwerpen en losse obstakels maken geen deel uit van de ligging van de bal.</a:t>
            </a:r>
          </a:p>
          <a:p>
            <a:endParaRPr lang="en-US" dirty="0"/>
          </a:p>
        </p:txBody>
      </p:sp>
      <p:sp>
        <p:nvSpPr>
          <p:cNvPr id="4" name="Slide Number Placeholder 3">
            <a:extLst>
              <a:ext uri="{FF2B5EF4-FFF2-40B4-BE49-F238E27FC236}">
                <a16:creationId xmlns:a16="http://schemas.microsoft.com/office/drawing/2014/main" id="{4AC27592-1C10-1FD7-EB77-8CBD2A8D973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636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B6101-9092-3BB2-9015-F263FEF2F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57867-FE18-64D9-F0AF-67D0D110A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A47DF-0784-AF66-3FED-1B9B2CFFCF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R15.3b(1) 3</a:t>
            </a:r>
            <a:r>
              <a:rPr lang="nl-NL" baseline="30000" noProof="0" dirty="0"/>
              <a:t>e</a:t>
            </a:r>
            <a:r>
              <a:rPr lang="nl-NL" noProof="0" dirty="0"/>
              <a:t> </a:t>
            </a:r>
            <a:r>
              <a:rPr lang="nl-NL" noProof="0" dirty="0" err="1"/>
              <a:t>bullit</a:t>
            </a:r>
            <a:r>
              <a:rPr lang="nl-NL"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Er is sprake van hinder wanneer de bal voldoende dichtbij ligt om de speler af te leiden bij het doen van zijn slag.</a:t>
            </a:r>
          </a:p>
          <a:p>
            <a:endParaRPr lang="en-US" dirty="0"/>
          </a:p>
        </p:txBody>
      </p:sp>
      <p:sp>
        <p:nvSpPr>
          <p:cNvPr id="4" name="Slide Number Placeholder 3">
            <a:extLst>
              <a:ext uri="{FF2B5EF4-FFF2-40B4-BE49-F238E27FC236}">
                <a16:creationId xmlns:a16="http://schemas.microsoft.com/office/drawing/2014/main" id="{6A5870C4-0CC2-77AD-CA2C-932BAD35D47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210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60FB3-9B2C-DD43-E7CC-72E06D74F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7F396-1296-5EBB-B7CA-A3DE68842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2F4A9-478B-55F5-3227-52130A175B06}"/>
              </a:ext>
            </a:extLst>
          </p:cNvPr>
          <p:cNvSpPr>
            <a:spLocks noGrp="1"/>
          </p:cNvSpPr>
          <p:nvPr>
            <p:ph type="body" idx="1"/>
          </p:nvPr>
        </p:nvSpPr>
        <p:spPr/>
        <p:txBody>
          <a:bodyPr/>
          <a:lstStyle/>
          <a:p>
            <a:r>
              <a:rPr lang="nl-NL" noProof="0" dirty="0"/>
              <a:t>ROOD: Definitie Abnormale baanomstandigheden.</a:t>
            </a:r>
          </a:p>
          <a:p>
            <a:r>
              <a:rPr lang="nl-NL" noProof="0" dirty="0"/>
              <a:t>Losse obstakels en losse natuurlijke voorwerpen hebben een eigen Regel.</a:t>
            </a:r>
          </a:p>
        </p:txBody>
      </p:sp>
      <p:sp>
        <p:nvSpPr>
          <p:cNvPr id="4" name="Slide Number Placeholder 3">
            <a:extLst>
              <a:ext uri="{FF2B5EF4-FFF2-40B4-BE49-F238E27FC236}">
                <a16:creationId xmlns:a16="http://schemas.microsoft.com/office/drawing/2014/main" id="{248ED3D6-076C-1814-DCDC-86D871FF017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71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D116-10D9-2099-66FA-F5DCBED4D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3E7F4-3799-D899-BCC1-4722FE0DC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BC597-4B68-1C0D-71F0-DFD83A2071A0}"/>
              </a:ext>
            </a:extLst>
          </p:cNvPr>
          <p:cNvSpPr>
            <a:spLocks noGrp="1"/>
          </p:cNvSpPr>
          <p:nvPr>
            <p:ph type="body" idx="1"/>
          </p:nvPr>
        </p:nvSpPr>
        <p:spPr/>
        <p:txBody>
          <a:bodyPr/>
          <a:lstStyle/>
          <a:p>
            <a:r>
              <a:rPr lang="en-US" dirty="0"/>
              <a:t>GROEN R20.1b(1)</a:t>
            </a:r>
          </a:p>
        </p:txBody>
      </p:sp>
      <p:sp>
        <p:nvSpPr>
          <p:cNvPr id="4" name="Slide Number Placeholder 3">
            <a:extLst>
              <a:ext uri="{FF2B5EF4-FFF2-40B4-BE49-F238E27FC236}">
                <a16:creationId xmlns:a16="http://schemas.microsoft.com/office/drawing/2014/main" id="{94E1F9A4-A269-5CB8-B0C7-93460E6D370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292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0D5D2-87FB-9057-9A36-D9D31253D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0C476-269F-BD56-0A01-5F4996787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247B9-8F5A-73A9-B824-EED3CEC92C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R16.1a(1)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Er is alleen sprake van een belemmering als er wordt voldaan aan de drie eisen: ligging, stand en swing. </a:t>
            </a:r>
          </a:p>
          <a:p>
            <a:endParaRPr lang="en-US" dirty="0"/>
          </a:p>
        </p:txBody>
      </p:sp>
      <p:sp>
        <p:nvSpPr>
          <p:cNvPr id="4" name="Slide Number Placeholder 3">
            <a:extLst>
              <a:ext uri="{FF2B5EF4-FFF2-40B4-BE49-F238E27FC236}">
                <a16:creationId xmlns:a16="http://schemas.microsoft.com/office/drawing/2014/main" id="{2218DFDF-F1C5-27A9-0007-A99030443A1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856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CB53-1260-7733-F1F8-75C9BA916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6405E-73B1-EC04-6ECC-F63A32CCE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42D42-E5C0-CB28-9961-610E3F265CC7}"/>
              </a:ext>
            </a:extLst>
          </p:cNvPr>
          <p:cNvSpPr>
            <a:spLocks noGrp="1"/>
          </p:cNvSpPr>
          <p:nvPr>
            <p:ph type="body" idx="1"/>
          </p:nvPr>
        </p:nvSpPr>
        <p:spPr/>
        <p:txBody>
          <a:bodyPr/>
          <a:lstStyle/>
          <a:p>
            <a:r>
              <a:rPr lang="nl-NL" noProof="0" dirty="0"/>
              <a:t>GROEN R.16.1b 3</a:t>
            </a:r>
            <a:r>
              <a:rPr lang="nl-NL" baseline="30000" noProof="0" dirty="0"/>
              <a:t>e</a:t>
            </a:r>
            <a:r>
              <a:rPr lang="nl-NL" noProof="0" dirty="0"/>
              <a:t> </a:t>
            </a:r>
            <a:r>
              <a:rPr lang="nl-NL" noProof="0" dirty="0" err="1"/>
              <a:t>bullit</a:t>
            </a:r>
            <a:r>
              <a:rPr lang="nl-NL" noProof="0" dirty="0"/>
              <a:t>. </a:t>
            </a:r>
          </a:p>
          <a:p>
            <a:r>
              <a:rPr lang="nl-NL" noProof="0" dirty="0"/>
              <a:t>De belemmering moet volledig worden ontweken.</a:t>
            </a:r>
          </a:p>
          <a:p>
            <a:r>
              <a:rPr lang="nl-NL" noProof="0" dirty="0"/>
              <a:t>Als de speler de bal toch slaat met een voet op het pad, dan heeft hij van de verkeerde plaats gespeeld en daarmee de hole verloren.</a:t>
            </a:r>
          </a:p>
          <a:p>
            <a:endParaRPr lang="en-US" dirty="0"/>
          </a:p>
        </p:txBody>
      </p:sp>
      <p:sp>
        <p:nvSpPr>
          <p:cNvPr id="4" name="Slide Number Placeholder 3">
            <a:extLst>
              <a:ext uri="{FF2B5EF4-FFF2-40B4-BE49-F238E27FC236}">
                <a16:creationId xmlns:a16="http://schemas.microsoft.com/office/drawing/2014/main" id="{B0483F38-FC25-6965-7281-118E113286E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637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FFC1-D79A-7C9B-F7B6-C31EFA8D6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F6C65-9438-023E-15E8-924EC2B8D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65237-566A-94C1-3441-91DF9D4291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R16.1c(2) en Clarification 16.1c/1</a:t>
            </a:r>
          </a:p>
          <a:p>
            <a:endParaRPr lang="en-US" dirty="0"/>
          </a:p>
        </p:txBody>
      </p:sp>
      <p:sp>
        <p:nvSpPr>
          <p:cNvPr id="4" name="Slide Number Placeholder 3">
            <a:extLst>
              <a:ext uri="{FF2B5EF4-FFF2-40B4-BE49-F238E27FC236}">
                <a16:creationId xmlns:a16="http://schemas.microsoft.com/office/drawing/2014/main" id="{76699E75-3752-6F0D-73F1-B926F8EEFE1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657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0B7E0-427C-DA46-BAB4-94C7D1AF7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D7C7F-B8B0-ABA1-404C-487B646B5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2A565-CF30-1658-E364-00AF7C51785B}"/>
              </a:ext>
            </a:extLst>
          </p:cNvPr>
          <p:cNvSpPr>
            <a:spLocks noGrp="1"/>
          </p:cNvSpPr>
          <p:nvPr>
            <p:ph type="body" idx="1"/>
          </p:nvPr>
        </p:nvSpPr>
        <p:spPr/>
        <p:txBody>
          <a:bodyPr/>
          <a:lstStyle/>
          <a:p>
            <a:r>
              <a:rPr lang="nl-NL" noProof="0" dirty="0"/>
              <a:t>ROOD R16.1e</a:t>
            </a:r>
          </a:p>
          <a:p>
            <a:r>
              <a:rPr lang="nl-NL" noProof="0" dirty="0"/>
              <a:t>Wanneer het zeker is dat de bal in de GUR is maar niet wordt gevonden mag de speler de situatie als volgt ontwijken:</a:t>
            </a:r>
          </a:p>
          <a:p>
            <a:r>
              <a:rPr lang="nl-NL" noProof="0" dirty="0"/>
              <a:t>De speler mag de situatie ontwijken volgens R16.1b, c of d. Het bij benadering vast te stellen punt op de baan waar de bal voor het laatst de grens van de GUR heeft gekruist, wordt beschouwd als de plek van de bal voor het vaststellen van het dichtstbijzijnde punt zonder enige belemmering.</a:t>
            </a:r>
          </a:p>
          <a:p>
            <a:endParaRPr lang="en-US" dirty="0"/>
          </a:p>
        </p:txBody>
      </p:sp>
      <p:sp>
        <p:nvSpPr>
          <p:cNvPr id="4" name="Slide Number Placeholder 3">
            <a:extLst>
              <a:ext uri="{FF2B5EF4-FFF2-40B4-BE49-F238E27FC236}">
                <a16:creationId xmlns:a16="http://schemas.microsoft.com/office/drawing/2014/main" id="{11B544EE-7436-1D86-8301-0E850BDB24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654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D9AF-C669-031D-6265-809FDAC7F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38D69-8359-212C-B3CB-83B8FED8A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DDEC3-FF96-0908-4DDE-1D4388360D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R16.1f(1) </a:t>
            </a:r>
          </a:p>
          <a:p>
            <a:endParaRPr lang="en-US" dirty="0"/>
          </a:p>
        </p:txBody>
      </p:sp>
      <p:sp>
        <p:nvSpPr>
          <p:cNvPr id="4" name="Slide Number Placeholder 3">
            <a:extLst>
              <a:ext uri="{FF2B5EF4-FFF2-40B4-BE49-F238E27FC236}">
                <a16:creationId xmlns:a16="http://schemas.microsoft.com/office/drawing/2014/main" id="{1DD5E2A6-BA29-F82C-2BC6-0D59B72D0C2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1706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D8BBD-CE1B-DD74-7099-A740F9D9C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0BD75-1E2F-7382-582B-FA2052DCA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134F1-3231-8E9D-B31E-20C0C16337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R16.1f(2)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Voor het spelen van een verkeerde plaats krijg je de algemene straf: verlies van de hole.</a:t>
            </a:r>
          </a:p>
          <a:p>
            <a:endParaRPr lang="en-US" dirty="0"/>
          </a:p>
        </p:txBody>
      </p:sp>
      <p:sp>
        <p:nvSpPr>
          <p:cNvPr id="4" name="Slide Number Placeholder 3">
            <a:extLst>
              <a:ext uri="{FF2B5EF4-FFF2-40B4-BE49-F238E27FC236}">
                <a16:creationId xmlns:a16="http://schemas.microsoft.com/office/drawing/2014/main" id="{01E8FE33-77A8-1639-6158-C8DB50A3FA7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955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99B09-558B-C6FD-CC9F-0E35ACEDD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65F40-E98A-60E5-D6D2-0558FC8083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D87CA-4587-4219-4436-7A89F09D7F38}"/>
              </a:ext>
            </a:extLst>
          </p:cNvPr>
          <p:cNvSpPr>
            <a:spLocks noGrp="1"/>
          </p:cNvSpPr>
          <p:nvPr>
            <p:ph type="body" idx="1"/>
          </p:nvPr>
        </p:nvSpPr>
        <p:spPr/>
        <p:txBody>
          <a:bodyPr/>
          <a:lstStyle/>
          <a:p>
            <a:r>
              <a:rPr lang="nl-NL" noProof="0" dirty="0"/>
              <a:t>ROOD R16.3(1) en (2) en 16.4 </a:t>
            </a:r>
          </a:p>
          <a:p>
            <a:r>
              <a:rPr lang="nl-NL" noProof="0" dirty="0"/>
              <a:t>Volgens R16.4 mag je een bal markeren en opnemen om te bepalen of ontwijken van de situatie is toegestaan.</a:t>
            </a:r>
          </a:p>
          <a:p>
            <a:r>
              <a:rPr lang="nl-NL" noProof="0" dirty="0"/>
              <a:t>Ontwijken van een ingebedde bal mag in het algemeen gebied als de bal is ingebed in gras en de ondergrond is ingedeukt. Er mag wel gras tussen de bal en de ondergrond zitten.</a:t>
            </a:r>
          </a:p>
          <a:p>
            <a:endParaRPr lang="en-US" dirty="0"/>
          </a:p>
        </p:txBody>
      </p:sp>
      <p:sp>
        <p:nvSpPr>
          <p:cNvPr id="4" name="Slide Number Placeholder 3">
            <a:extLst>
              <a:ext uri="{FF2B5EF4-FFF2-40B4-BE49-F238E27FC236}">
                <a16:creationId xmlns:a16="http://schemas.microsoft.com/office/drawing/2014/main" id="{23428FB8-42AE-DF5B-FDD7-413D16617FE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111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6B98A-5454-8543-B370-AAE6550A8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E71EA-59FA-6D52-61CF-879F3077F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09323-DB3F-6869-C0CA-6B2B799446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R17.3.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Wanneer een bal in een hindernis ligt, is ontwijken van een abnormale baanomstandigheid, zoals een vast obstakel, niet toegestaan.</a:t>
            </a:r>
          </a:p>
          <a:p>
            <a:endParaRPr lang="en-US" dirty="0"/>
          </a:p>
        </p:txBody>
      </p:sp>
      <p:sp>
        <p:nvSpPr>
          <p:cNvPr id="4" name="Slide Number Placeholder 3">
            <a:extLst>
              <a:ext uri="{FF2B5EF4-FFF2-40B4-BE49-F238E27FC236}">
                <a16:creationId xmlns:a16="http://schemas.microsoft.com/office/drawing/2014/main" id="{C4D05DEC-EB10-6962-A492-C60115C6BF5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7177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80A05-2E89-EA2C-F0BF-7EA5558F6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AA0D6-9411-9ADC-0969-7A41DE9D7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1F5FF-A77C-010D-2A10-3B08835BEEFB}"/>
              </a:ext>
            </a:extLst>
          </p:cNvPr>
          <p:cNvSpPr>
            <a:spLocks noGrp="1"/>
          </p:cNvSpPr>
          <p:nvPr>
            <p:ph type="body" idx="1"/>
          </p:nvPr>
        </p:nvSpPr>
        <p:spPr/>
        <p:txBody>
          <a:bodyPr/>
          <a:lstStyle/>
          <a:p>
            <a:r>
              <a:rPr lang="nl-NL" noProof="0" dirty="0"/>
              <a:t>GROEN  R20.1b(1) 1</a:t>
            </a:r>
            <a:r>
              <a:rPr lang="nl-NL" baseline="30000" noProof="0" dirty="0"/>
              <a:t>e</a:t>
            </a:r>
            <a:r>
              <a:rPr lang="nl-NL" noProof="0" dirty="0"/>
              <a:t> </a:t>
            </a:r>
            <a:r>
              <a:rPr lang="nl-NL" noProof="0" dirty="0" err="1"/>
              <a:t>bullit</a:t>
            </a:r>
            <a:r>
              <a:rPr lang="nl-NL" noProof="0" dirty="0"/>
              <a:t>: </a:t>
            </a:r>
          </a:p>
          <a:p>
            <a:r>
              <a:rPr lang="nl-NL" noProof="0" dirty="0"/>
              <a:t>Spelers in MP mogen onderling beslissen hoe een regelkwestie moet worden opgelost. De overeengekomen oplossing is bindend, zelfs als later blijkt dat deze volgens de Regels fout was. </a:t>
            </a:r>
          </a:p>
          <a:p>
            <a:r>
              <a:rPr lang="nl-NL" noProof="0" dirty="0"/>
              <a:t>R17.3. Wanneer een bal in een hindernis ligt, heb je gen </a:t>
            </a:r>
            <a:r>
              <a:rPr lang="nl-NL" noProof="0" dirty="0" err="1"/>
              <a:t>relief</a:t>
            </a:r>
            <a:r>
              <a:rPr lang="nl-NL" noProof="0" dirty="0"/>
              <a:t> van een ingebedde bal.</a:t>
            </a:r>
          </a:p>
          <a:p>
            <a:r>
              <a:rPr lang="nl-NL" noProof="0" dirty="0"/>
              <a:t>Maar omdat jullie het samen eens waren over de te volgen procedure, telt de slag en is er geen sprake van een overtreding van de regels.</a:t>
            </a:r>
          </a:p>
          <a:p>
            <a:endParaRPr lang="en-US" dirty="0"/>
          </a:p>
        </p:txBody>
      </p:sp>
      <p:sp>
        <p:nvSpPr>
          <p:cNvPr id="4" name="Slide Number Placeholder 3">
            <a:extLst>
              <a:ext uri="{FF2B5EF4-FFF2-40B4-BE49-F238E27FC236}">
                <a16:creationId xmlns:a16="http://schemas.microsoft.com/office/drawing/2014/main" id="{0F934EBE-ED82-D9F8-F881-6A34349AD87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2529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96263-A4B0-C8EF-1162-CF5AE5A7D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5C67A-F507-587D-DA7F-B47348674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0FC26-A76A-8D1E-5CC0-8EEE83B334B5}"/>
              </a:ext>
            </a:extLst>
          </p:cNvPr>
          <p:cNvSpPr>
            <a:spLocks noGrp="1"/>
          </p:cNvSpPr>
          <p:nvPr>
            <p:ph type="body" idx="1"/>
          </p:nvPr>
        </p:nvSpPr>
        <p:spPr/>
        <p:txBody>
          <a:bodyPr/>
          <a:lstStyle/>
          <a:p>
            <a:r>
              <a:rPr lang="nl-NL" dirty="0"/>
              <a:t>GROEN R17.1d</a:t>
            </a:r>
          </a:p>
          <a:p>
            <a:r>
              <a:rPr lang="nl-NL" dirty="0"/>
              <a:t>Er zijn sinds 2019 nog maar 3 opties mogelijk. De 4e optie is niet meer geldig, tenzij er een plaatselijke regel voor is ingesteld.</a:t>
            </a:r>
          </a:p>
          <a:p>
            <a:endParaRPr lang="en-US" dirty="0"/>
          </a:p>
        </p:txBody>
      </p:sp>
      <p:sp>
        <p:nvSpPr>
          <p:cNvPr id="4" name="Slide Number Placeholder 3">
            <a:extLst>
              <a:ext uri="{FF2B5EF4-FFF2-40B4-BE49-F238E27FC236}">
                <a16:creationId xmlns:a16="http://schemas.microsoft.com/office/drawing/2014/main" id="{109AA1DB-9952-9191-F796-B471F4AF902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78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5C286-A277-AD1A-99D7-AC494275B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40116-1F94-6972-02F0-5FD14D85F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9CC81-BB30-E457-F8D7-78E034D5435F}"/>
              </a:ext>
            </a:extLst>
          </p:cNvPr>
          <p:cNvSpPr>
            <a:spLocks noGrp="1"/>
          </p:cNvSpPr>
          <p:nvPr>
            <p:ph type="body" idx="1"/>
          </p:nvPr>
        </p:nvSpPr>
        <p:spPr/>
        <p:txBody>
          <a:bodyPr/>
          <a:lstStyle/>
          <a:p>
            <a:r>
              <a:rPr lang="en-US" dirty="0"/>
              <a:t>ROOD R3.2b(2)</a:t>
            </a:r>
          </a:p>
          <a:p>
            <a:r>
              <a:rPr lang="en-US" dirty="0"/>
              <a:t>Doe </a:t>
            </a:r>
            <a:r>
              <a:rPr lang="en-US" dirty="0" err="1"/>
              <a:t>daarom</a:t>
            </a:r>
            <a:r>
              <a:rPr lang="en-US" dirty="0"/>
              <a:t> </a:t>
            </a:r>
            <a:r>
              <a:rPr lang="en-US" dirty="0" err="1"/>
              <a:t>bij</a:t>
            </a:r>
            <a:r>
              <a:rPr lang="en-US" dirty="0"/>
              <a:t> </a:t>
            </a:r>
            <a:r>
              <a:rPr lang="en-US" dirty="0" err="1"/>
              <a:t>twijfel</a:t>
            </a:r>
            <a:r>
              <a:rPr lang="en-US" dirty="0"/>
              <a:t> of </a:t>
            </a:r>
            <a:r>
              <a:rPr lang="en-US" dirty="0" err="1"/>
              <a:t>een</a:t>
            </a:r>
            <a:r>
              <a:rPr lang="en-US" dirty="0"/>
              <a:t> slag </a:t>
            </a:r>
            <a:r>
              <a:rPr lang="en-US" dirty="0" err="1"/>
              <a:t>wordt</a:t>
            </a:r>
            <a:r>
              <a:rPr lang="en-US" dirty="0"/>
              <a:t> </a:t>
            </a:r>
            <a:r>
              <a:rPr lang="en-US" dirty="0" err="1"/>
              <a:t>gegeven</a:t>
            </a:r>
            <a:r>
              <a:rPr lang="en-US" dirty="0"/>
              <a:t> even </a:t>
            </a:r>
            <a:r>
              <a:rPr lang="en-US" dirty="0" err="1"/>
              <a:t>navraag</a:t>
            </a:r>
            <a:r>
              <a:rPr lang="en-US" dirty="0"/>
              <a:t> </a:t>
            </a:r>
            <a:r>
              <a:rPr lang="en-US" dirty="0" err="1"/>
              <a:t>bij</a:t>
            </a:r>
            <a:r>
              <a:rPr lang="en-US" dirty="0"/>
              <a:t> je </a:t>
            </a:r>
            <a:r>
              <a:rPr lang="en-US" dirty="0" err="1"/>
              <a:t>tegenstander</a:t>
            </a:r>
            <a:endParaRPr lang="en-US" dirty="0"/>
          </a:p>
          <a:p>
            <a:endParaRPr lang="en-US" dirty="0"/>
          </a:p>
        </p:txBody>
      </p:sp>
      <p:sp>
        <p:nvSpPr>
          <p:cNvPr id="4" name="Slide Number Placeholder 3">
            <a:extLst>
              <a:ext uri="{FF2B5EF4-FFF2-40B4-BE49-F238E27FC236}">
                <a16:creationId xmlns:a16="http://schemas.microsoft.com/office/drawing/2014/main" id="{687616C9-8EDB-2119-F63A-9AA5E0DB7B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889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BC866-5CFC-D505-1604-424752920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0AFF0-B8A6-FC25-1D0D-5529BC862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DC043-EEC3-7BB5-F1C7-FA2C1A8FF95A}"/>
              </a:ext>
            </a:extLst>
          </p:cNvPr>
          <p:cNvSpPr>
            <a:spLocks noGrp="1"/>
          </p:cNvSpPr>
          <p:nvPr>
            <p:ph type="body" idx="1"/>
          </p:nvPr>
        </p:nvSpPr>
        <p:spPr/>
        <p:txBody>
          <a:bodyPr/>
          <a:lstStyle/>
          <a:p>
            <a:r>
              <a:rPr lang="nl-NL" noProof="0" dirty="0"/>
              <a:t>ROOD R18.3b </a:t>
            </a:r>
          </a:p>
          <a:p>
            <a:r>
              <a:rPr lang="nl-NL" noProof="0" dirty="0"/>
              <a:t>Voordat je een slag doet, moet je duidelijk aankondigen dat dit een provisionele bal is. Als je zegt dat je een nieuwe bal slaat, dan geef je duidelijk aan dat het geen provisionele bal is.</a:t>
            </a:r>
          </a:p>
          <a:p>
            <a:r>
              <a:rPr lang="nl-NL" noProof="0" dirty="0"/>
              <a:t>Als je de oorspronkelijk bal in het bos terugvindt, mag je daar niet mee verder spelen.</a:t>
            </a:r>
          </a:p>
          <a:p>
            <a:r>
              <a:rPr lang="nl-NL" noProof="0" dirty="0"/>
              <a:t>Als je had gezegd dat je een provisionele bal ging spelen of duidelijk had gemaakt dat je de oorspronkelijk bal nog wilde vinden en daarom voor het geval dat je hem niet zou vinden alvast nog een bal zou slaan (of in andere bewoordingen, maar met de duidelijke bedoeling dat het een provisionele bal is) dan heb je wel een provisionele bal gespeeld.</a:t>
            </a:r>
          </a:p>
          <a:p>
            <a:endParaRPr lang="en-US" dirty="0"/>
          </a:p>
        </p:txBody>
      </p:sp>
      <p:sp>
        <p:nvSpPr>
          <p:cNvPr id="4" name="Slide Number Placeholder 3">
            <a:extLst>
              <a:ext uri="{FF2B5EF4-FFF2-40B4-BE49-F238E27FC236}">
                <a16:creationId xmlns:a16="http://schemas.microsoft.com/office/drawing/2014/main" id="{CDA4AABD-224C-2AE4-364C-BD0EADC4A07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7115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706F-B2F3-417E-63FD-4CA76D33E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6C2DB-A47B-3ABF-32D5-D3E2FC97C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8ABAC-898B-DD3E-9A4C-D9122423A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R18.3c(2) 2</a:t>
            </a:r>
            <a:r>
              <a:rPr lang="nl-NL" baseline="30000" noProof="0" dirty="0"/>
              <a:t>e</a:t>
            </a:r>
            <a:r>
              <a:rPr lang="nl-NL" noProof="0" dirty="0"/>
              <a:t> </a:t>
            </a:r>
            <a:r>
              <a:rPr lang="nl-NL" noProof="0" dirty="0" err="1"/>
              <a:t>bullit</a:t>
            </a:r>
            <a:endParaRPr lang="nl-NL" noProof="0" dirty="0"/>
          </a:p>
          <a:p>
            <a:endParaRPr lang="en-US" dirty="0"/>
          </a:p>
        </p:txBody>
      </p:sp>
      <p:sp>
        <p:nvSpPr>
          <p:cNvPr id="4" name="Slide Number Placeholder 3">
            <a:extLst>
              <a:ext uri="{FF2B5EF4-FFF2-40B4-BE49-F238E27FC236}">
                <a16:creationId xmlns:a16="http://schemas.microsoft.com/office/drawing/2014/main" id="{1EDAB742-5DB5-F11C-7A7B-6281EF7131F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008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28E42-5AEE-B710-F4B0-22CE4EB3B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A9C20-8069-4929-AF6A-024A3C247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0156A-44A3-32DB-FB81-0ACBCB5F02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R19.3b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Dit is een extra ontwijkoptie voor een onspeelbare bal in een bunker waar dus in totaal 2 strafslagen moeten worden geteld. Er wordt niet gesproken van een algemene straf.</a:t>
            </a:r>
          </a:p>
          <a:p>
            <a:endParaRPr lang="en-US" dirty="0"/>
          </a:p>
        </p:txBody>
      </p:sp>
      <p:sp>
        <p:nvSpPr>
          <p:cNvPr id="4" name="Slide Number Placeholder 3">
            <a:extLst>
              <a:ext uri="{FF2B5EF4-FFF2-40B4-BE49-F238E27FC236}">
                <a16:creationId xmlns:a16="http://schemas.microsoft.com/office/drawing/2014/main" id="{0BEF4354-31EE-9FBF-8B5D-5DE7BAE2D5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931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3D73C-87F0-4488-FA91-FC21785A5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145BB-EF4F-AD7E-58D2-F09B04911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E3B3E-A557-0C44-588C-11455C105A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R20.1b(2) 1</a:t>
            </a:r>
            <a:r>
              <a:rPr lang="nl-NL" baseline="30000" noProof="0" dirty="0"/>
              <a:t>e</a:t>
            </a:r>
            <a:r>
              <a:rPr lang="nl-NL" noProof="0" dirty="0"/>
              <a:t> </a:t>
            </a:r>
            <a:r>
              <a:rPr lang="nl-NL" noProof="0" dirty="0" err="1"/>
              <a:t>bullit</a:t>
            </a:r>
            <a:r>
              <a:rPr lang="nl-NL"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Er wordt alleen een uitspraak gedaan als het verzoek tijdig is gedaan.  In dit voorbeeld had de speler gelijk moeten zeggen dat hij een uitspraak wilde van een referee. IN ieder geval had hij dit moeten zeggen voordat ze op de volgende hole afsloegen.</a:t>
            </a:r>
          </a:p>
          <a:p>
            <a:endParaRPr lang="en-US" dirty="0"/>
          </a:p>
        </p:txBody>
      </p:sp>
      <p:sp>
        <p:nvSpPr>
          <p:cNvPr id="4" name="Slide Number Placeholder 3">
            <a:extLst>
              <a:ext uri="{FF2B5EF4-FFF2-40B4-BE49-F238E27FC236}">
                <a16:creationId xmlns:a16="http://schemas.microsoft.com/office/drawing/2014/main" id="{7F75C8C7-ADEB-1C20-BAD1-DA4F8D5C328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219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609DE-B078-373F-41C8-74CEB5B15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0FEA4-0940-2753-BDA0-091A30459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BD04F-B701-3E63-AFCC-B52798F04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R22.3 3</a:t>
            </a:r>
            <a:r>
              <a:rPr lang="nl-NL" baseline="30000" noProof="0" dirty="0"/>
              <a:t>e</a:t>
            </a:r>
            <a:r>
              <a:rPr lang="nl-NL" noProof="0" dirty="0"/>
              <a:t> </a:t>
            </a:r>
            <a:r>
              <a:rPr lang="nl-NL" noProof="0" dirty="0" err="1"/>
              <a:t>bullit</a:t>
            </a:r>
            <a:r>
              <a:rPr lang="nl-NL"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 partners moeten om de beurt spelen en de provisionele bal telt hierin mee.</a:t>
            </a:r>
          </a:p>
          <a:p>
            <a:endParaRPr lang="en-US" dirty="0"/>
          </a:p>
        </p:txBody>
      </p:sp>
      <p:sp>
        <p:nvSpPr>
          <p:cNvPr id="4" name="Slide Number Placeholder 3">
            <a:extLst>
              <a:ext uri="{FF2B5EF4-FFF2-40B4-BE49-F238E27FC236}">
                <a16:creationId xmlns:a16="http://schemas.microsoft.com/office/drawing/2014/main" id="{CE1A9EAC-E6EB-FB43-2255-CC003AED13F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7875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217E-AE99-D4DD-21F9-453653C76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9076E-5BC9-8A18-4CCE-3799954EE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887C8-915D-D695-0A8E-6FF5E12C9E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GROEN Competitiereglement 5.5 Provisionele bal </a:t>
            </a:r>
            <a:r>
              <a:rPr lang="nl-NL" noProof="0" dirty="0" err="1"/>
              <a:t>Greensome</a:t>
            </a:r>
            <a:r>
              <a:rPr lang="nl-NL"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Indien de mogelijkheid bestaat dat geen van beide ballen gespeeld van de afslagplaats binnen de baan en buiten een hindernis gevonden kan worden, mag er één provisionele bal gespeeld worden volgens Regel 18.3 van de Golfregels. De partij is vrij in de keuze van de speler die de provisionele bal mag spelen, hij moet spelen van de afslagplaats van de partner. Indien één of beide originele ballen binnen de baan gevonden worden, moet de provisionele bal worden opgegeven. </a:t>
            </a:r>
          </a:p>
          <a:p>
            <a:endParaRPr lang="en-US" dirty="0"/>
          </a:p>
        </p:txBody>
      </p:sp>
      <p:sp>
        <p:nvSpPr>
          <p:cNvPr id="4" name="Slide Number Placeholder 3">
            <a:extLst>
              <a:ext uri="{FF2B5EF4-FFF2-40B4-BE49-F238E27FC236}">
                <a16:creationId xmlns:a16="http://schemas.microsoft.com/office/drawing/2014/main" id="{6B195195-EA37-2D76-EC66-1D90B8BC44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1552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D136-34B0-C26D-C1C1-C382B0A18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10EB7-C516-22F4-BB99-47BE268AE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CA1B6-7962-02AB-4FAA-8734F45104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R22.4b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Starttijd en startplaats zegt dat de speler die als eerste speelt op tijd en op de startplaats klaar moet staan om te spelen. De partner mag kiezen tussen de startplaats of de plaats waar de afslag vermoedelijk terecht zal komen.</a:t>
            </a:r>
          </a:p>
          <a:p>
            <a:endParaRPr lang="en-US" dirty="0"/>
          </a:p>
        </p:txBody>
      </p:sp>
      <p:sp>
        <p:nvSpPr>
          <p:cNvPr id="4" name="Slide Number Placeholder 3">
            <a:extLst>
              <a:ext uri="{FF2B5EF4-FFF2-40B4-BE49-F238E27FC236}">
                <a16:creationId xmlns:a16="http://schemas.microsoft.com/office/drawing/2014/main" id="{E0D59E34-D72B-3452-B1FB-01B7943BA08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4394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50D93-2981-2C98-991E-A446A65AC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494F6-5DA4-5FCB-BCBB-0D2FA97A7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85B1D-9091-0EEB-0B16-F84D456E48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Competitiereglement artikel 5.3 en plaatselijke regel E-3: Als de bal van een speler in het algemene gebied gemaaid op fairwayhoogte of lager ligt, mag de speler zonder strafslag éénmaal de oorspronkelijke bal of een andere bal plaatsen in het gebied waarin geplaatst mag worden en dan spelen. </a:t>
            </a:r>
          </a:p>
          <a:p>
            <a:endParaRPr lang="en-US" dirty="0"/>
          </a:p>
        </p:txBody>
      </p:sp>
      <p:sp>
        <p:nvSpPr>
          <p:cNvPr id="4" name="Slide Number Placeholder 3">
            <a:extLst>
              <a:ext uri="{FF2B5EF4-FFF2-40B4-BE49-F238E27FC236}">
                <a16:creationId xmlns:a16="http://schemas.microsoft.com/office/drawing/2014/main" id="{4F8B7A4C-A768-237C-B0F5-59A4E98F014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328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9E0C1-AB33-C402-0884-7D8E3B988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59F38-1AEC-F9F8-733E-B19554E32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B08E3-8B78-E6D8-D532-8A2A092DCF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Competitiereglement artikel 5.3 en plaatselijke regel E-3: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 bal van een speler in het algemene gebied gemaaid op fairwayhoogte of lager ligt, mag de speler zonder strafslag éénmaal de oorspronkelijke bal of een andere bal plaatsen in het gebied waarin geplaatst mag worden en dan spelen. </a:t>
            </a:r>
          </a:p>
          <a:p>
            <a:endParaRPr lang="en-US" dirty="0"/>
          </a:p>
        </p:txBody>
      </p:sp>
      <p:sp>
        <p:nvSpPr>
          <p:cNvPr id="4" name="Slide Number Placeholder 3">
            <a:extLst>
              <a:ext uri="{FF2B5EF4-FFF2-40B4-BE49-F238E27FC236}">
                <a16:creationId xmlns:a16="http://schemas.microsoft.com/office/drawing/2014/main" id="{3D1871E3-1F82-EFE2-CAB7-ADF5C2E554E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917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0D9A2-5BB9-554B-2370-BD42F25D2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CE021-B65D-0AE9-FA48-382521A6C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86D5A-DA22-DC4F-E255-A23A3FE02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ROOD Competitiereglement artikel 5.5  </a:t>
            </a:r>
          </a:p>
          <a:p>
            <a:endParaRPr lang="en-US" dirty="0"/>
          </a:p>
        </p:txBody>
      </p:sp>
      <p:sp>
        <p:nvSpPr>
          <p:cNvPr id="4" name="Slide Number Placeholder 3">
            <a:extLst>
              <a:ext uri="{FF2B5EF4-FFF2-40B4-BE49-F238E27FC236}">
                <a16:creationId xmlns:a16="http://schemas.microsoft.com/office/drawing/2014/main" id="{FAD0185E-97F6-A927-3079-A3AAC675DE2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81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74B4-D73D-5DAA-7AB9-97369BE38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90BB1-253B-3E74-FB48-9708A93FD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1D6B0-051C-726C-D620-40FC0E6B3D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R3.2b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E</a:t>
            </a:r>
            <a:r>
              <a:rPr lang="en-US" dirty="0" err="1"/>
              <a:t>en</a:t>
            </a:r>
            <a:r>
              <a:rPr lang="en-US" dirty="0"/>
              <a:t> </a:t>
            </a:r>
            <a:r>
              <a:rPr lang="en-US" dirty="0" err="1"/>
              <a:t>speler</a:t>
            </a:r>
            <a:r>
              <a:rPr lang="en-US" dirty="0"/>
              <a:t> en </a:t>
            </a:r>
            <a:r>
              <a:rPr lang="en-US" dirty="0" err="1"/>
              <a:t>een</a:t>
            </a:r>
            <a:r>
              <a:rPr lang="en-US" dirty="0"/>
              <a:t> </a:t>
            </a:r>
            <a:r>
              <a:rPr lang="en-US" dirty="0" err="1"/>
              <a:t>tegenstander</a:t>
            </a:r>
            <a:r>
              <a:rPr lang="en-US" dirty="0"/>
              <a:t> </a:t>
            </a:r>
            <a:r>
              <a:rPr lang="en-US" dirty="0" err="1"/>
              <a:t>mogen</a:t>
            </a:r>
            <a:r>
              <a:rPr lang="en-US" dirty="0"/>
              <a:t> </a:t>
            </a:r>
            <a:r>
              <a:rPr lang="en-US" dirty="0" err="1"/>
              <a:t>niet</a:t>
            </a:r>
            <a:r>
              <a:rPr lang="en-US" dirty="0"/>
              <a:t> </a:t>
            </a:r>
            <a:r>
              <a:rPr lang="en-US" dirty="0" err="1"/>
              <a:t>afspreken</a:t>
            </a:r>
            <a:r>
              <a:rPr lang="en-US" dirty="0"/>
              <a:t> </a:t>
            </a:r>
            <a:r>
              <a:rPr lang="en-US" dirty="0" err="1"/>
              <a:t>elkaar</a:t>
            </a:r>
            <a:r>
              <a:rPr lang="en-US" dirty="0"/>
              <a:t> holes te </a:t>
            </a:r>
            <a:r>
              <a:rPr lang="en-US" dirty="0" err="1"/>
              <a:t>geven</a:t>
            </a:r>
            <a:r>
              <a:rPr lang="en-US" dirty="0"/>
              <a:t> om de </a:t>
            </a:r>
            <a:r>
              <a:rPr lang="en-US" dirty="0" err="1"/>
              <a:t>duur</a:t>
            </a:r>
            <a:r>
              <a:rPr lang="en-US" dirty="0"/>
              <a:t> van de </a:t>
            </a:r>
            <a:r>
              <a:rPr lang="en-US" dirty="0" err="1"/>
              <a:t>wedstrijd</a:t>
            </a:r>
            <a:r>
              <a:rPr lang="en-US" dirty="0"/>
              <a:t> te </a:t>
            </a:r>
            <a:r>
              <a:rPr lang="en-US" dirty="0" err="1"/>
              <a:t>verkorten</a:t>
            </a:r>
            <a:r>
              <a:rPr lang="en-US" dirty="0"/>
              <a:t>. De </a:t>
            </a:r>
            <a:r>
              <a:rPr lang="en-US" dirty="0" err="1"/>
              <a:t>straf</a:t>
            </a:r>
            <a:r>
              <a:rPr lang="en-US" dirty="0"/>
              <a:t> </a:t>
            </a:r>
            <a:r>
              <a:rPr lang="en-US" dirty="0" err="1"/>
              <a:t>hiervoor</a:t>
            </a:r>
            <a:r>
              <a:rPr lang="en-US" dirty="0"/>
              <a:t> is DQ voor </a:t>
            </a:r>
            <a:r>
              <a:rPr lang="en-US" dirty="0" err="1"/>
              <a:t>beide</a:t>
            </a:r>
            <a:r>
              <a:rPr lang="en-US" dirty="0"/>
              <a:t> </a:t>
            </a:r>
            <a:r>
              <a:rPr lang="en-US" dirty="0" err="1"/>
              <a:t>spelers</a:t>
            </a:r>
            <a:r>
              <a:rPr lang="en-US" dirty="0"/>
              <a:t>.</a:t>
            </a:r>
          </a:p>
          <a:p>
            <a:endParaRPr lang="en-US" dirty="0"/>
          </a:p>
        </p:txBody>
      </p:sp>
      <p:sp>
        <p:nvSpPr>
          <p:cNvPr id="4" name="Slide Number Placeholder 3">
            <a:extLst>
              <a:ext uri="{FF2B5EF4-FFF2-40B4-BE49-F238E27FC236}">
                <a16:creationId xmlns:a16="http://schemas.microsoft.com/office/drawing/2014/main" id="{3B8984C1-0DF3-B1FF-99D1-A857615EC8C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57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CE794-1583-D8A0-68E0-EA5EF6DAC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8269C-0AC5-463C-C395-B54493D77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21E52-6E6B-B5F4-0AE2-9894077F326E}"/>
              </a:ext>
            </a:extLst>
          </p:cNvPr>
          <p:cNvSpPr>
            <a:spLocks noGrp="1"/>
          </p:cNvSpPr>
          <p:nvPr>
            <p:ph type="body" idx="1"/>
          </p:nvPr>
        </p:nvSpPr>
        <p:spPr/>
        <p:txBody>
          <a:bodyPr/>
          <a:lstStyle/>
          <a:p>
            <a:pPr marL="0" marR="0" indent="0" algn="l" rtl="0" fontAlgn="base">
              <a:buNone/>
            </a:pPr>
            <a:r>
              <a:rPr lang="en-US"/>
              <a:t>Groen: </a:t>
            </a:r>
            <a:r>
              <a:rPr lang="pt-BR" sz="1800" b="0" i="0">
                <a:solidFill>
                  <a:srgbClr val="000000"/>
                </a:solidFill>
                <a:effectLst/>
                <a:latin typeface="Calibri" panose="020F0502020204030204" pitchFamily="34" charset="0"/>
              </a:rPr>
              <a:t>R14.1a</a:t>
            </a:r>
            <a:r>
              <a:rPr lang="pt-BR" sz="1800" b="0" i="0" dirty="0">
                <a:solidFill>
                  <a:srgbClr val="000000"/>
                </a:solidFill>
                <a:effectLst/>
                <a:latin typeface="Calibri" panose="020F0502020204030204" pitchFamily="34" charset="0"/>
              </a:rPr>
              <a:t>, 14.1c en R 1.3c(4).</a:t>
            </a:r>
          </a:p>
          <a:p>
            <a:pPr algn="l" fontAlgn="base"/>
            <a:r>
              <a:rPr lang="pt-BR" sz="1800" b="0" i="0" dirty="0">
                <a:solidFill>
                  <a:srgbClr val="000000"/>
                </a:solidFill>
                <a:effectLst/>
                <a:latin typeface="Calibri" panose="020F0502020204030204" pitchFamily="34" charset="0"/>
              </a:rPr>
              <a:t>Zie ook Clarification 1.3c(4)/1</a:t>
            </a:r>
          </a:p>
          <a:p>
            <a:endParaRPr lang="en-US" dirty="0"/>
          </a:p>
        </p:txBody>
      </p:sp>
      <p:sp>
        <p:nvSpPr>
          <p:cNvPr id="4" name="Slide Number Placeholder 3">
            <a:extLst>
              <a:ext uri="{FF2B5EF4-FFF2-40B4-BE49-F238E27FC236}">
                <a16:creationId xmlns:a16="http://schemas.microsoft.com/office/drawing/2014/main" id="{295EEB52-E420-0EE6-A557-AB9922D0864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02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86D2-9C43-E921-7126-72F67ACEF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06011-5D3F-02CB-24AB-C9CD26633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EBE48-241A-F6E3-1E7D-CB865E3034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ROOD R3.2a via R11.2a </a:t>
            </a:r>
            <a:r>
              <a:rPr lang="en-US" dirty="0" err="1"/>
              <a:t>uitzondering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 de </a:t>
            </a:r>
            <a:r>
              <a:rPr lang="en-US" dirty="0" err="1"/>
              <a:t>bal</a:t>
            </a:r>
            <a:r>
              <a:rPr lang="en-US" dirty="0"/>
              <a:t>, die voor </a:t>
            </a:r>
            <a:r>
              <a:rPr lang="en-US" dirty="0" err="1"/>
              <a:t>een</a:t>
            </a:r>
            <a:r>
              <a:rPr lang="en-US" dirty="0"/>
              <a:t> half </a:t>
            </a:r>
            <a:r>
              <a:rPr lang="en-US" dirty="0" err="1"/>
              <a:t>moet</a:t>
            </a:r>
            <a:r>
              <a:rPr lang="en-US" dirty="0"/>
              <a:t> </a:t>
            </a:r>
            <a:r>
              <a:rPr lang="en-US" dirty="0" err="1"/>
              <a:t>worden</a:t>
            </a:r>
            <a:r>
              <a:rPr lang="en-US" dirty="0"/>
              <a:t> uitgeholed, de hole </a:t>
            </a:r>
            <a:r>
              <a:rPr lang="en-US" dirty="0" err="1"/>
              <a:t>voorbij</a:t>
            </a:r>
            <a:r>
              <a:rPr lang="en-US" dirty="0"/>
              <a:t> is </a:t>
            </a:r>
            <a:r>
              <a:rPr lang="en-US" dirty="0" err="1"/>
              <a:t>gerold</a:t>
            </a:r>
            <a:r>
              <a:rPr lang="en-US" dirty="0"/>
              <a:t> en er </a:t>
            </a:r>
            <a:r>
              <a:rPr lang="en-US" dirty="0" err="1"/>
              <a:t>geen</a:t>
            </a:r>
            <a:r>
              <a:rPr lang="en-US" dirty="0"/>
              <a:t> </a:t>
            </a:r>
            <a:r>
              <a:rPr lang="en-US" dirty="0" err="1"/>
              <a:t>kans</a:t>
            </a:r>
            <a:r>
              <a:rPr lang="en-US" dirty="0"/>
              <a:t> meer is </a:t>
            </a:r>
            <a:r>
              <a:rPr lang="en-US" dirty="0" err="1"/>
              <a:t>dat</a:t>
            </a:r>
            <a:r>
              <a:rPr lang="en-US" dirty="0"/>
              <a:t> de </a:t>
            </a:r>
            <a:r>
              <a:rPr lang="en-US" dirty="0" err="1"/>
              <a:t>bal</a:t>
            </a:r>
            <a:r>
              <a:rPr lang="en-US" dirty="0"/>
              <a:t> </a:t>
            </a:r>
            <a:r>
              <a:rPr lang="en-US" dirty="0" err="1"/>
              <a:t>terugrolt</a:t>
            </a:r>
            <a:r>
              <a:rPr lang="en-US" dirty="0"/>
              <a:t> in de hole, dan </a:t>
            </a:r>
            <a:r>
              <a:rPr lang="en-US" dirty="0" err="1"/>
              <a:t>heeft</a:t>
            </a:r>
            <a:r>
              <a:rPr lang="en-US" dirty="0"/>
              <a:t> de </a:t>
            </a:r>
            <a:r>
              <a:rPr lang="en-US" dirty="0" err="1"/>
              <a:t>speler</a:t>
            </a:r>
            <a:r>
              <a:rPr lang="en-US" dirty="0"/>
              <a:t> de hole </a:t>
            </a:r>
            <a:r>
              <a:rPr lang="en-US" dirty="0" err="1"/>
              <a:t>verloren</a:t>
            </a:r>
            <a:r>
              <a:rPr lang="en-US" dirty="0"/>
              <a:t>. Als de </a:t>
            </a:r>
            <a:r>
              <a:rPr lang="en-US" dirty="0" err="1"/>
              <a:t>tegenstander</a:t>
            </a:r>
            <a:r>
              <a:rPr lang="en-US" dirty="0"/>
              <a:t> in </a:t>
            </a:r>
            <a:r>
              <a:rPr lang="en-US" dirty="0" err="1"/>
              <a:t>deze</a:t>
            </a:r>
            <a:r>
              <a:rPr lang="en-US" dirty="0"/>
              <a:t> </a:t>
            </a:r>
            <a:r>
              <a:rPr lang="en-US" dirty="0" err="1"/>
              <a:t>situatie</a:t>
            </a:r>
            <a:r>
              <a:rPr lang="en-US" dirty="0"/>
              <a:t> de </a:t>
            </a:r>
            <a:r>
              <a:rPr lang="en-US" dirty="0" err="1"/>
              <a:t>bal</a:t>
            </a:r>
            <a:r>
              <a:rPr lang="en-US" dirty="0"/>
              <a:t> </a:t>
            </a:r>
            <a:r>
              <a:rPr lang="en-US" dirty="0" err="1"/>
              <a:t>stopt</a:t>
            </a:r>
            <a:r>
              <a:rPr lang="en-US" dirty="0"/>
              <a:t> </a:t>
            </a:r>
            <a:r>
              <a:rPr lang="en-US" dirty="0" err="1"/>
              <a:t>nadat</a:t>
            </a:r>
            <a:r>
              <a:rPr lang="en-US" dirty="0"/>
              <a:t> </a:t>
            </a:r>
            <a:r>
              <a:rPr lang="en-US" dirty="0" err="1"/>
              <a:t>hij</a:t>
            </a:r>
            <a:r>
              <a:rPr lang="en-US" dirty="0"/>
              <a:t> de hole al </a:t>
            </a:r>
            <a:r>
              <a:rPr lang="en-US" dirty="0" err="1"/>
              <a:t>voorbij</a:t>
            </a:r>
            <a:r>
              <a:rPr lang="en-US" dirty="0"/>
              <a:t> is, dan is er </a:t>
            </a:r>
            <a:r>
              <a:rPr lang="en-US" dirty="0" err="1"/>
              <a:t>geen</a:t>
            </a:r>
            <a:r>
              <a:rPr lang="en-US" dirty="0"/>
              <a:t> </a:t>
            </a:r>
            <a:r>
              <a:rPr lang="en-US" dirty="0" err="1"/>
              <a:t>straf</a:t>
            </a:r>
            <a:r>
              <a:rPr lang="en-US" dirty="0"/>
              <a:t> voor de </a:t>
            </a:r>
            <a:r>
              <a:rPr lang="en-US" dirty="0" err="1"/>
              <a:t>tegenstander</a:t>
            </a:r>
            <a:r>
              <a:rPr lang="en-US" dirty="0"/>
              <a:t>.</a:t>
            </a:r>
          </a:p>
          <a:p>
            <a:endParaRPr lang="en-US" dirty="0"/>
          </a:p>
        </p:txBody>
      </p:sp>
      <p:sp>
        <p:nvSpPr>
          <p:cNvPr id="4" name="Slide Number Placeholder 3">
            <a:extLst>
              <a:ext uri="{FF2B5EF4-FFF2-40B4-BE49-F238E27FC236}">
                <a16:creationId xmlns:a16="http://schemas.microsoft.com/office/drawing/2014/main" id="{EC67A944-007E-0CDD-342B-293BEF7FC8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99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12D04-BD02-7621-A62A-6DE3E9F96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62989-FC6D-0963-89AE-CAA2192A0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F0E31-82BA-5A57-42D1-F7405A3C2B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GROEN R3.2a(2)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 mag </a:t>
            </a:r>
            <a:r>
              <a:rPr lang="en-US" dirty="0" err="1"/>
              <a:t>een</a:t>
            </a:r>
            <a:r>
              <a:rPr lang="en-US" dirty="0"/>
              <a:t> hole </a:t>
            </a:r>
            <a:r>
              <a:rPr lang="en-US" dirty="0" err="1"/>
              <a:t>halveren</a:t>
            </a:r>
            <a:r>
              <a:rPr lang="en-US" dirty="0"/>
              <a:t> </a:t>
            </a:r>
            <a:r>
              <a:rPr lang="en-US" dirty="0" err="1"/>
              <a:t>als</a:t>
            </a:r>
            <a:r>
              <a:rPr lang="en-US" dirty="0"/>
              <a:t> </a:t>
            </a:r>
            <a:r>
              <a:rPr lang="en-US" dirty="0" err="1"/>
              <a:t>minimaal</a:t>
            </a:r>
            <a:r>
              <a:rPr lang="en-US" dirty="0"/>
              <a:t> 1 </a:t>
            </a:r>
            <a:r>
              <a:rPr lang="en-US" dirty="0" err="1"/>
              <a:t>speler</a:t>
            </a:r>
            <a:r>
              <a:rPr lang="en-US" dirty="0"/>
              <a:t> </a:t>
            </a:r>
            <a:r>
              <a:rPr lang="en-US" dirty="0" err="1"/>
              <a:t>heeft</a:t>
            </a:r>
            <a:r>
              <a:rPr lang="en-US" dirty="0"/>
              <a:t> </a:t>
            </a:r>
            <a:r>
              <a:rPr lang="en-US" dirty="0" err="1"/>
              <a:t>afgeslagen</a:t>
            </a:r>
            <a:r>
              <a:rPr lang="en-US" dirty="0"/>
              <a:t>.</a:t>
            </a:r>
          </a:p>
          <a:p>
            <a:endParaRPr lang="en-US" dirty="0"/>
          </a:p>
        </p:txBody>
      </p:sp>
      <p:sp>
        <p:nvSpPr>
          <p:cNvPr id="4" name="Slide Number Placeholder 3">
            <a:extLst>
              <a:ext uri="{FF2B5EF4-FFF2-40B4-BE49-F238E27FC236}">
                <a16:creationId xmlns:a16="http://schemas.microsoft.com/office/drawing/2014/main" id="{A21FB236-B03A-2552-C38D-E7B45A60303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6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en objec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12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en object">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668A31B-4B9C-683F-505E-7DD88353BC8A}"/>
              </a:ext>
            </a:extLst>
          </p:cNvPr>
          <p:cNvSpPr/>
          <p:nvPr userDrawn="1"/>
        </p:nvSpPr>
        <p:spPr>
          <a:xfrm>
            <a:off x="11400000" y="57988"/>
            <a:ext cx="792000" cy="792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fld id="{620C8AA9-1811-4417-A30E-A39C28501D79}" type="slidenum">
              <a:rPr lang="nl-NL" sz="2800" b="0" i="1" smtClean="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pPr algn="ctr"/>
              <a:t>‹nr.›</a:t>
            </a:fld>
            <a:endParaRPr lang="nl-NL" sz="2000" b="0" i="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10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D08BDB9-3016-E148-B042-D1B02A9474F9}" type="slidenum">
              <a:rPr lang="en-US" smtClean="0"/>
              <a:t>‹nr.›</a:t>
            </a:fld>
            <a:endParaRPr lang="en-US" dirty="0"/>
          </a:p>
        </p:txBody>
      </p:sp>
    </p:spTree>
    <p:extLst>
      <p:ext uri="{BB962C8B-B14F-4D97-AF65-F5344CB8AC3E}">
        <p14:creationId xmlns:p14="http://schemas.microsoft.com/office/powerpoint/2010/main" val="2076607433"/>
      </p:ext>
    </p:extLst>
  </p:cSld>
  <p:clrMap bg1="lt1" tx1="dk1" bg2="lt2" tx2="dk2" accent1="accent1" accent2="accent2" accent3="accent3" accent4="accent4" accent5="accent5" accent6="accent6" hlink="hlink" folHlink="folHlink"/>
  <p:sldLayoutIdLst>
    <p:sldLayoutId id="2147483826" r:id="rId1"/>
    <p:sldLayoutId id="2147483825" r:id="rId2"/>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67128" y="203200"/>
            <a:ext cx="7531843" cy="1053651"/>
          </a:xfrm>
          <a:prstGeom prst="rect">
            <a:avLst/>
          </a:prstGeom>
        </p:spPr>
        <p:txBody>
          <a:bodyPr vert="horz" lIns="121920" tIns="60960" rIns="121920" bIns="60960" rtlCol="0" anchor="t">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90000"/>
              </a:lnSpc>
            </a:pPr>
            <a:r>
              <a:rPr lang="en-US" sz="5867">
                <a:solidFill>
                  <a:srgbClr val="164A81"/>
                </a:solidFill>
                <a:latin typeface="Georgia"/>
                <a:cs typeface="Georgia"/>
              </a:rPr>
              <a:t>Regelquiz Competitie 2025</a:t>
            </a:r>
            <a:endParaRPr lang="en-US" sz="5867" dirty="0">
              <a:solidFill>
                <a:srgbClr val="164A81"/>
              </a:solidFill>
              <a:latin typeface="Georgia"/>
              <a:cs typeface="Georgia"/>
            </a:endParaRPr>
          </a:p>
        </p:txBody>
      </p:sp>
      <p:pic>
        <p:nvPicPr>
          <p:cNvPr id="2" name="Picture 1">
            <a:extLst>
              <a:ext uri="{FF2B5EF4-FFF2-40B4-BE49-F238E27FC236}">
                <a16:creationId xmlns:a16="http://schemas.microsoft.com/office/drawing/2014/main" id="{261AD311-6CB9-1B9F-2166-5CF4FE325783}"/>
              </a:ext>
            </a:extLst>
          </p:cNvPr>
          <p:cNvPicPr>
            <a:picLocks noChangeAspect="1"/>
          </p:cNvPicPr>
          <p:nvPr/>
        </p:nvPicPr>
        <p:blipFill>
          <a:blip r:embed="rId3"/>
          <a:stretch>
            <a:fillRect/>
          </a:stretch>
        </p:blipFill>
        <p:spPr>
          <a:xfrm>
            <a:off x="0" y="1078884"/>
            <a:ext cx="12192000" cy="5224272"/>
          </a:xfrm>
          <a:prstGeom prst="rect">
            <a:avLst/>
          </a:prstGeom>
        </p:spPr>
      </p:pic>
      <p:pic>
        <p:nvPicPr>
          <p:cNvPr id="3" name="Picture 2">
            <a:extLst>
              <a:ext uri="{FF2B5EF4-FFF2-40B4-BE49-F238E27FC236}">
                <a16:creationId xmlns:a16="http://schemas.microsoft.com/office/drawing/2014/main" id="{6E7D9070-727A-F396-AB12-DEBEEF784DCC}"/>
              </a:ext>
            </a:extLst>
          </p:cNvPr>
          <p:cNvPicPr>
            <a:picLocks noChangeAspect="1"/>
          </p:cNvPicPr>
          <p:nvPr/>
        </p:nvPicPr>
        <p:blipFill>
          <a:blip r:embed="rId4"/>
          <a:stretch>
            <a:fillRect/>
          </a:stretch>
        </p:blipFill>
        <p:spPr>
          <a:xfrm>
            <a:off x="10368642" y="103417"/>
            <a:ext cx="1594757" cy="865783"/>
          </a:xfrm>
          <a:prstGeom prst="rect">
            <a:avLst/>
          </a:prstGeom>
        </p:spPr>
      </p:pic>
    </p:spTree>
    <p:extLst>
      <p:ext uri="{BB962C8B-B14F-4D97-AF65-F5344CB8AC3E}">
        <p14:creationId xmlns:p14="http://schemas.microsoft.com/office/powerpoint/2010/main" val="885786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B700-DDE4-929B-230F-677B74385F9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803E508-D900-04CE-E8E3-D8C4A39BD2A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B053DD2-1346-6336-6451-403E222EFCF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als de tegenstander niets wil zeggen heb ik dat te accepteren.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tegenstander geeft verkeerde informatie over het aantal (straf)slagen en verliest daarmee de hole.</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53C51D5-0813-953B-3B80-C97EFDD0A5C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heeft volgens mij de bal bewogen in de bosrand. Ik weet het bijna zeker en vraag ernaar, maar mijn tegenstander wil er niets over zeggen. </a:t>
            </a:r>
          </a:p>
          <a:p>
            <a:endParaRPr lang="nl-NL" dirty="0"/>
          </a:p>
          <a:p>
            <a:r>
              <a:rPr lang="nl-NL" dirty="0"/>
              <a:t>Wat betekent dit voor de stand van de wedstrijd?</a:t>
            </a:r>
            <a:endParaRPr lang="en-US" dirty="0"/>
          </a:p>
        </p:txBody>
      </p:sp>
    </p:spTree>
    <p:extLst>
      <p:ext uri="{BB962C8B-B14F-4D97-AF65-F5344CB8AC3E}">
        <p14:creationId xmlns:p14="http://schemas.microsoft.com/office/powerpoint/2010/main" val="128879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B994-C3BD-78B1-03EB-1BD76D99EC8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DDC61B5-F6E7-E677-8B6B-C66DC91A6AE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6C8D625-563A-CA58-63FA-7CEDBE75CD3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cs typeface="Verdana"/>
              </a:rPr>
              <a:t>D</a:t>
            </a:r>
            <a:r>
              <a:rPr lang="nl-NL" sz="2400" dirty="0">
                <a:solidFill>
                  <a:srgbClr val="00B050"/>
                </a:solidFill>
                <a:latin typeface="Verdana" panose="020B0604030504040204" pitchFamily="34" charset="0"/>
                <a:ea typeface="Verdana" panose="020B0604030504040204" pitchFamily="34" charset="0"/>
              </a:rPr>
              <a:t>e stand van de wedstrijd wordt aangepast naar 1 up.</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stand van de wedstrijd blijft 2 up.</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5FC107AC-4FF4-BAF0-B6C7-B5533317851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hole 16 zegt mijn tegenstander 2 up te staan. Volgens mij staat het 1 up. De fout blijkt al op hole 11 te zijn gemaakt waardoor ik gelijk heb.</a:t>
            </a:r>
          </a:p>
          <a:p>
            <a:endParaRPr lang="nl-NL" dirty="0"/>
          </a:p>
          <a:p>
            <a:r>
              <a:rPr lang="nl-NL" dirty="0"/>
              <a:t>Wat betekent dit voor de stand van de wedstrijd?</a:t>
            </a:r>
            <a:endParaRPr lang="en-US" dirty="0"/>
          </a:p>
        </p:txBody>
      </p:sp>
    </p:spTree>
    <p:extLst>
      <p:ext uri="{BB962C8B-B14F-4D97-AF65-F5344CB8AC3E}">
        <p14:creationId xmlns:p14="http://schemas.microsoft.com/office/powerpoint/2010/main" val="270032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E327-D629-B5E6-46C1-E84F9947B1D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96027AB-50E5-75ED-E3BE-C002CFB629F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7675D18-67C7-6961-371C-71FA77D5DEC0}"/>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speler had inderdaad geen recht op </a:t>
            </a:r>
            <a:r>
              <a:rPr lang="nl-NL" sz="2400" dirty="0" err="1">
                <a:solidFill>
                  <a:srgbClr val="00B050"/>
                </a:solidFill>
                <a:latin typeface="Verdana" panose="020B0604030504040204" pitchFamily="34" charset="0"/>
                <a:ea typeface="Verdana" panose="020B0604030504040204" pitchFamily="34" charset="0"/>
              </a:rPr>
              <a:t>relief</a:t>
            </a:r>
            <a:r>
              <a:rPr lang="nl-NL" sz="2400" dirty="0">
                <a:solidFill>
                  <a:srgbClr val="00B050"/>
                </a:solidFill>
                <a:latin typeface="Verdana" panose="020B0604030504040204" pitchFamily="34" charset="0"/>
                <a:ea typeface="Verdana" panose="020B0604030504040204" pitchFamily="34" charset="0"/>
              </a:rPr>
              <a:t> en heeft van een verkeerde plaats gespeeld en alsnog de hole verloren, de uitslag wordt aangepast.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speler had inderdaad geen recht op </a:t>
            </a:r>
            <a:r>
              <a:rPr lang="nl-NL" sz="2400" dirty="0" err="1">
                <a:solidFill>
                  <a:srgbClr val="FF0000"/>
                </a:solidFill>
                <a:latin typeface="Verdana" panose="020B0604030504040204" pitchFamily="34" charset="0"/>
                <a:ea typeface="Verdana" panose="020B0604030504040204" pitchFamily="34" charset="0"/>
              </a:rPr>
              <a:t>relief</a:t>
            </a:r>
            <a:r>
              <a:rPr lang="nl-NL" sz="2400" dirty="0">
                <a:solidFill>
                  <a:srgbClr val="FF0000"/>
                </a:solidFill>
                <a:latin typeface="Verdana" panose="020B0604030504040204" pitchFamily="34" charset="0"/>
                <a:ea typeface="Verdana" panose="020B0604030504040204" pitchFamily="34" charset="0"/>
              </a:rPr>
              <a:t> en heeft van een verkeerde plaats gespeeld, maar omdat de tegenstander niet op tijd heeft aangekaart een uitspraak van de referee te willen, blijft de uitslag staan.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1CFA5822-68DC-9862-E835-79539300312F}"/>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hole 3 wil ik </a:t>
            </a:r>
            <a:r>
              <a:rPr lang="nl-NL" dirty="0" err="1"/>
              <a:t>relief</a:t>
            </a:r>
            <a:r>
              <a:rPr lang="nl-NL" dirty="0"/>
              <a:t> voor een pad. Mijn tegenstander vindt </a:t>
            </a:r>
            <a:r>
              <a:rPr lang="nl-NL" dirty="0" err="1"/>
              <a:t>relief</a:t>
            </a:r>
            <a:r>
              <a:rPr lang="nl-NL" dirty="0"/>
              <a:t> niet gepast. Ik neem toch </a:t>
            </a:r>
            <a:r>
              <a:rPr lang="nl-NL" dirty="0" err="1"/>
              <a:t>relief</a:t>
            </a:r>
            <a:r>
              <a:rPr lang="nl-NL" dirty="0"/>
              <a:t> van het pad. Mijn tegenstander mokt een beetje en we gaan door met de wedstrijd.</a:t>
            </a:r>
          </a:p>
          <a:p>
            <a:endParaRPr lang="nl-NL" dirty="0"/>
          </a:p>
          <a:p>
            <a:r>
              <a:rPr lang="nl-NL" dirty="0"/>
              <a:t>Wat zegt een referee na afloop van de wedstrijd als de tegenstander het voorval toch aankaart?</a:t>
            </a:r>
            <a:endParaRPr lang="en-US" dirty="0"/>
          </a:p>
        </p:txBody>
      </p:sp>
    </p:spTree>
    <p:extLst>
      <p:ext uri="{BB962C8B-B14F-4D97-AF65-F5344CB8AC3E}">
        <p14:creationId xmlns:p14="http://schemas.microsoft.com/office/powerpoint/2010/main" val="275733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B5D06-8175-0138-4DF5-CB2B52D04A9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FBE9631-FB93-A3FC-6BCC-B8F95B413F9E}"/>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1DC45DE-DF2A-269E-FB5D-4A79B2F97A6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Nee, je mag een kapotte club niet vervangen. De tegenstander is gediskwalificeerd.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Ja, je mag een kapotte club vervangen.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B7BBE71-42ED-F398-7DF6-1E6495B2D1F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slaat tijdens het spelen het clubhoofd van de driver. Gelukkig geeft de shop een driver te leen. Ondertussen wordt de kapotte club gerepareerd. Na de wedstrijd kan de gerepareerde driver worden opgehaald. De wedstrijd wordt uitgespeeld met de geleende driver. Mag dit?</a:t>
            </a:r>
            <a:endParaRPr lang="en-US" dirty="0"/>
          </a:p>
        </p:txBody>
      </p:sp>
    </p:spTree>
    <p:extLst>
      <p:ext uri="{BB962C8B-B14F-4D97-AF65-F5344CB8AC3E}">
        <p14:creationId xmlns:p14="http://schemas.microsoft.com/office/powerpoint/2010/main" val="90996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5F95-670B-AA3F-72E4-A86257EF96D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7FFAF80-024F-708E-BCED-2357A93D870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51258BDB-ED91-06EB-06C0-7FA1B805983F}"/>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In het competitiereglement staat niets over een verbod om met een X-out bal te spelen.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Een X-out bal is een non-</a:t>
            </a:r>
            <a:r>
              <a:rPr lang="nl-NL" sz="2400" dirty="0" err="1">
                <a:solidFill>
                  <a:srgbClr val="FF0000"/>
                </a:solidFill>
                <a:latin typeface="Verdana" panose="020B0604030504040204" pitchFamily="34" charset="0"/>
                <a:ea typeface="Verdana" panose="020B0604030504040204" pitchFamily="34" charset="0"/>
              </a:rPr>
              <a:t>conforming</a:t>
            </a:r>
            <a:r>
              <a:rPr lang="nl-NL" sz="2400" dirty="0">
                <a:solidFill>
                  <a:srgbClr val="FF0000"/>
                </a:solidFill>
                <a:latin typeface="Verdana" panose="020B0604030504040204" pitchFamily="34" charset="0"/>
                <a:ea typeface="Verdana" panose="020B0604030504040204" pitchFamily="34" charset="0"/>
              </a:rPr>
              <a:t> </a:t>
            </a:r>
            <a:r>
              <a:rPr lang="nl-NL" sz="2400" dirty="0" err="1">
                <a:solidFill>
                  <a:srgbClr val="FF0000"/>
                </a:solidFill>
                <a:latin typeface="Verdana" panose="020B0604030504040204" pitchFamily="34" charset="0"/>
                <a:ea typeface="Verdana" panose="020B0604030504040204" pitchFamily="34" charset="0"/>
              </a:rPr>
              <a:t>ball</a:t>
            </a:r>
            <a:r>
              <a:rPr lang="nl-NL" sz="2400" dirty="0">
                <a:solidFill>
                  <a:srgbClr val="FF0000"/>
                </a:solidFill>
                <a:latin typeface="Verdana" panose="020B0604030504040204" pitchFamily="34" charset="0"/>
                <a:ea typeface="Verdana" panose="020B0604030504040204" pitchFamily="34" charset="0"/>
              </a:rPr>
              <a:t> op de officiële lijst van de R&amp;A van </a:t>
            </a:r>
            <a:r>
              <a:rPr lang="nl-NL" sz="2400" dirty="0" err="1">
                <a:solidFill>
                  <a:srgbClr val="FF0000"/>
                </a:solidFill>
                <a:latin typeface="Verdana" panose="020B0604030504040204" pitchFamily="34" charset="0"/>
                <a:ea typeface="Verdana" panose="020B0604030504040204" pitchFamily="34" charset="0"/>
              </a:rPr>
              <a:t>conforming</a:t>
            </a:r>
            <a:r>
              <a:rPr lang="nl-NL" sz="2400" dirty="0">
                <a:solidFill>
                  <a:srgbClr val="FF0000"/>
                </a:solidFill>
                <a:latin typeface="Verdana" panose="020B0604030504040204" pitchFamily="34" charset="0"/>
                <a:ea typeface="Verdana" panose="020B0604030504040204" pitchFamily="34" charset="0"/>
              </a:rPr>
              <a:t> </a:t>
            </a:r>
            <a:r>
              <a:rPr lang="nl-NL" sz="2400" dirty="0" err="1">
                <a:solidFill>
                  <a:srgbClr val="FF0000"/>
                </a:solidFill>
                <a:latin typeface="Verdana" panose="020B0604030504040204" pitchFamily="34" charset="0"/>
                <a:ea typeface="Verdana" panose="020B0604030504040204" pitchFamily="34" charset="0"/>
              </a:rPr>
              <a:t>balls</a:t>
            </a:r>
            <a:r>
              <a:rPr lang="nl-NL" sz="2400" dirty="0">
                <a:solidFill>
                  <a:srgbClr val="FF0000"/>
                </a:solidFill>
                <a:latin typeface="Verdana" panose="020B0604030504040204" pitchFamily="34" charset="0"/>
                <a:ea typeface="Verdana" panose="020B0604030504040204" pitchFamily="34" charset="0"/>
              </a:rPr>
              <a:t>. Daarom mag er tijdens de competitie niet mee worden gespeeld.</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117E4DF-F956-B229-D28E-5A0A7EED9DB5}"/>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Ik speel met een X-out bal en mijn tegenstander is van mening dat dit niet mag tijdens de competitie. Ik denk dat het wel mag.</a:t>
            </a:r>
          </a:p>
          <a:p>
            <a:endParaRPr lang="nl-NL" dirty="0"/>
          </a:p>
          <a:p>
            <a:r>
              <a:rPr lang="nl-NL" dirty="0"/>
              <a:t>Wie heeft gelijk?</a:t>
            </a:r>
            <a:endParaRPr lang="en-US" dirty="0"/>
          </a:p>
        </p:txBody>
      </p:sp>
    </p:spTree>
    <p:extLst>
      <p:ext uri="{BB962C8B-B14F-4D97-AF65-F5344CB8AC3E}">
        <p14:creationId xmlns:p14="http://schemas.microsoft.com/office/powerpoint/2010/main" val="108990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31413-1513-C327-32BC-47064239B427}"/>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CE79D5A-7272-9D66-6747-ECFE3E3D24CC}"/>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270294C7-26E3-9CF9-DAE0-94DE6436ABF2}"/>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je mag tijdens een wedstrijd ballen van elkaar lenen.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je mag tijdens een wedstrijd geen ballen van elkaar lenen.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46614CD0-0DC1-4B1F-42CA-81A9355BBA9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is door zijn ballen heen en zou niet verder kunnen spelen. Ik wil hem wel een paar ballen lenen. </a:t>
            </a:r>
          </a:p>
          <a:p>
            <a:endParaRPr lang="nl-NL" dirty="0"/>
          </a:p>
          <a:p>
            <a:r>
              <a:rPr lang="nl-NL" dirty="0"/>
              <a:t>Mag dit?</a:t>
            </a:r>
            <a:endParaRPr lang="en-US" dirty="0"/>
          </a:p>
        </p:txBody>
      </p:sp>
    </p:spTree>
    <p:extLst>
      <p:ext uri="{BB962C8B-B14F-4D97-AF65-F5344CB8AC3E}">
        <p14:creationId xmlns:p14="http://schemas.microsoft.com/office/powerpoint/2010/main" val="30637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4A3D-CF50-9934-F1D4-6D67BB8CFF9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5F0BF16-5EC3-2731-9714-E0AC8A0F4CF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41DA344F-3A17-E63E-EF8F-183B15E1310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de tegenstander heeft de hole verloren. Met het doen van de tweede bunkerslag heeft hij tijdens de ronde geoefend en dat mag niet.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je mag tijdens een matchplay ronde een oefenslag uit de bunker maken.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57B74056-62B9-AF59-48B5-C46F72E4D919}"/>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slaat een slechte bal uit de bunker. Hij snapt niet wat hij fout deed en slaat daarom nog een bal uit de bunker. Deze keer lukt het wel. Hij is helemaal gerustgesteld.</a:t>
            </a:r>
          </a:p>
          <a:p>
            <a:endParaRPr lang="nl-NL" dirty="0"/>
          </a:p>
          <a:p>
            <a:r>
              <a:rPr lang="nl-NL" dirty="0"/>
              <a:t>Volgens mij heeft hij nu de hole verloren. Klopt dit?</a:t>
            </a:r>
            <a:endParaRPr lang="en-US" dirty="0"/>
          </a:p>
        </p:txBody>
      </p:sp>
    </p:spTree>
    <p:extLst>
      <p:ext uri="{BB962C8B-B14F-4D97-AF65-F5344CB8AC3E}">
        <p14:creationId xmlns:p14="http://schemas.microsoft.com/office/powerpoint/2010/main" val="66136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D74E-A0AB-9977-976B-637165932E4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E35FBF4-9759-AB88-0762-FEB3E80EB77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9F1518B-79B0-3881-C9A4-64909AD1C31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Betreffende speler verliest daarmee hole 18.</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Betreffende speler is daarmee gediskwalificeerd voor de wedstrijd.</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B077397-DA22-D92D-4C83-17FA949586F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Er dreigt onweer en de club besluit het spel onmiddellijk te onderbreken en geeft het bijbehorende signaal van een lange toon. Daarna maakt een speler toch nog even zijn laatste putt op hole 18.</a:t>
            </a:r>
          </a:p>
          <a:p>
            <a:endParaRPr lang="nl-NL" dirty="0"/>
          </a:p>
          <a:p>
            <a:r>
              <a:rPr lang="nl-NL" dirty="0"/>
              <a:t>Wat is het gevolg voor deze speler?</a:t>
            </a:r>
            <a:endParaRPr lang="en-US" dirty="0"/>
          </a:p>
        </p:txBody>
      </p:sp>
    </p:spTree>
    <p:extLst>
      <p:ext uri="{BB962C8B-B14F-4D97-AF65-F5344CB8AC3E}">
        <p14:creationId xmlns:p14="http://schemas.microsoft.com/office/powerpoint/2010/main" val="16870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6BC69-350E-2278-55E2-BC83EB0EA48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4545E-2C17-6221-B077-CBB0C67B63E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B89CFF6-E658-F7B2-928E-AB2A8120B38F}"/>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is terecht want je mag niet buiten de afslagplaats afslaan.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is niet terecht. Je kunt hoogstens eisen dat je tegenstander opnieuw afslaat van binnen de afslagplaats.</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592E9906-AAAE-298E-C11F-E30F5279A86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slaat af van buiten de afslagplaats. Jij ziet het en claimt de hole.</a:t>
            </a:r>
          </a:p>
          <a:p>
            <a:endParaRPr lang="nl-NL" dirty="0"/>
          </a:p>
          <a:p>
            <a:r>
              <a:rPr lang="nl-NL" dirty="0"/>
              <a:t>Is dat terecht?</a:t>
            </a:r>
            <a:endParaRPr lang="en-US" dirty="0"/>
          </a:p>
        </p:txBody>
      </p:sp>
    </p:spTree>
    <p:extLst>
      <p:ext uri="{BB962C8B-B14F-4D97-AF65-F5344CB8AC3E}">
        <p14:creationId xmlns:p14="http://schemas.microsoft.com/office/powerpoint/2010/main" val="154901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0B3B-BDBA-517D-26C8-FED836D615A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460AEE4-61E3-0E11-DBBA-5EDFC719DD1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555E45F-BA33-4001-80AE-BA0D3F9A236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je mag niet zomaar een nieuwe bal nemen en je mag zeker niet opnieuw je bal </a:t>
            </a:r>
            <a:r>
              <a:rPr lang="nl-NL" sz="2400" dirty="0" err="1">
                <a:solidFill>
                  <a:srgbClr val="00B050"/>
                </a:solidFill>
                <a:latin typeface="Verdana" panose="020B0604030504040204" pitchFamily="34" charset="0"/>
                <a:ea typeface="Verdana" panose="020B0604030504040204" pitchFamily="34" charset="0"/>
              </a:rPr>
              <a:t>opteeën</a:t>
            </a:r>
            <a:r>
              <a:rPr lang="nl-NL" sz="2400" dirty="0">
                <a:solidFill>
                  <a:srgbClr val="00B050"/>
                </a:solidFill>
                <a:latin typeface="Verdana" panose="020B0604030504040204" pitchFamily="34" charset="0"/>
                <a:ea typeface="Verdana" panose="020B0604030504040204" pitchFamily="34" charset="0"/>
              </a:rPr>
              <a:t>.</a:t>
            </a:r>
          </a:p>
          <a:p>
            <a:pPr marL="1344613" indent="-1344613"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als je bal op de afslagplaats ligt mag je de bal opnieuw </a:t>
            </a:r>
            <a:r>
              <a:rPr lang="nl-NL" sz="2400" dirty="0" err="1">
                <a:solidFill>
                  <a:srgbClr val="FF0000"/>
                </a:solidFill>
                <a:latin typeface="Verdana" panose="020B0604030504040204" pitchFamily="34" charset="0"/>
                <a:ea typeface="Verdana" panose="020B0604030504040204" pitchFamily="34" charset="0"/>
              </a:rPr>
              <a:t>opteeën</a:t>
            </a:r>
            <a:r>
              <a:rPr lang="nl-NL" sz="2400" dirty="0">
                <a:solidFill>
                  <a:srgbClr val="FF0000"/>
                </a:solidFill>
                <a:latin typeface="Verdana" panose="020B0604030504040204" pitchFamily="34" charset="0"/>
                <a:ea typeface="Verdana" panose="020B0604030504040204" pitchFamily="34" charset="0"/>
              </a:rPr>
              <a:t> en je mag zelfs een nieuwe bal nemen.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41C5F47-51C8-0784-38A3-01EF7ABAE72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Na de afslag komt je bal terug op de afslagplaats. Je pakt een andere bal, </a:t>
            </a:r>
            <a:r>
              <a:rPr lang="nl-NL" dirty="0" err="1"/>
              <a:t>teet</a:t>
            </a:r>
            <a:r>
              <a:rPr lang="nl-NL" dirty="0"/>
              <a:t> deze op en slaat deze bal op de fairway. Je tegenstander zegt dat dit niet mag.</a:t>
            </a:r>
          </a:p>
          <a:p>
            <a:endParaRPr lang="nl-NL" dirty="0"/>
          </a:p>
          <a:p>
            <a:r>
              <a:rPr lang="nl-NL" dirty="0"/>
              <a:t>Heeft hij gelijk?</a:t>
            </a:r>
            <a:endParaRPr lang="en-US" dirty="0"/>
          </a:p>
        </p:txBody>
      </p:sp>
    </p:spTree>
    <p:extLst>
      <p:ext uri="{BB962C8B-B14F-4D97-AF65-F5344CB8AC3E}">
        <p14:creationId xmlns:p14="http://schemas.microsoft.com/office/powerpoint/2010/main" val="400354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00B050"/>
                </a:solidFill>
                <a:latin typeface="Verdana" panose="020B0604030504040204" pitchFamily="34" charset="0"/>
                <a:ea typeface="Verdana" panose="020B0604030504040204" pitchFamily="34" charset="0"/>
              </a:rPr>
              <a:t>Geen gevolg voor de uitslag</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	</a:t>
            </a:r>
            <a:r>
              <a:rPr lang="nl-NL" sz="2400" dirty="0">
                <a:solidFill>
                  <a:srgbClr val="FF0000"/>
                </a:solidFill>
                <a:latin typeface="Verdana" panose="020B0604030504040204" pitchFamily="34" charset="0"/>
                <a:ea typeface="Verdana" panose="020B0604030504040204" pitchFamily="34" charset="0"/>
              </a:rPr>
              <a:t>Ze hebben niet de vastgestelde ronde gespeeld en daarom DQ en geen uitslag.</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8" name="Title 1"/>
          <p:cNvSpPr txBox="1">
            <a:spLocks/>
          </p:cNvSpPr>
          <p:nvPr/>
        </p:nvSpPr>
        <p:spPr>
          <a:xfrm>
            <a:off x="361063" y="620486"/>
            <a:ext cx="11341079" cy="2160000"/>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nl-NL" sz="2400" dirty="0">
                <a:solidFill>
                  <a:srgbClr val="164A81"/>
                </a:solidFill>
                <a:latin typeface="Verdana" panose="020B0604030504040204" pitchFamily="34" charset="0"/>
                <a:ea typeface="Verdana" panose="020B0604030504040204" pitchFamily="34" charset="0"/>
              </a:rPr>
              <a:t>Een flight uit de 18 holes singles heeft per ongeluk een verkeerde hole 7 gespeeld. </a:t>
            </a:r>
          </a:p>
          <a:p>
            <a:pPr algn="l" defTabSz="609585"/>
            <a:endParaRPr lang="nl-NL" sz="2400" dirty="0">
              <a:solidFill>
                <a:srgbClr val="164A81"/>
              </a:solidFill>
              <a:latin typeface="Verdana" panose="020B0604030504040204" pitchFamily="34" charset="0"/>
              <a:ea typeface="Verdana" panose="020B0604030504040204" pitchFamily="34" charset="0"/>
            </a:endParaRPr>
          </a:p>
          <a:p>
            <a:pPr algn="l" defTabSz="609585"/>
            <a:r>
              <a:rPr lang="nl-NL" sz="2400" dirty="0">
                <a:solidFill>
                  <a:srgbClr val="164A81"/>
                </a:solidFill>
                <a:latin typeface="Verdana" panose="020B0604030504040204" pitchFamily="34" charset="0"/>
                <a:ea typeface="Verdana" panose="020B0604030504040204" pitchFamily="34" charset="0"/>
              </a:rPr>
              <a:t>Wat is het gevolg voor de uitslag?</a:t>
            </a:r>
          </a:p>
          <a:p>
            <a:pPr algn="l" defTabSz="609585">
              <a:lnSpc>
                <a:spcPct val="90000"/>
              </a:lnSpc>
            </a:pPr>
            <a:endParaRPr lang="en-US" sz="3200" dirty="0">
              <a:solidFill>
                <a:srgbClr val="164A81"/>
              </a:solidFill>
              <a:latin typeface="Verdana" panose="020B0604030504040204" pitchFamily="34" charset="0"/>
              <a:ea typeface="Verdana" panose="020B0604030504040204" pitchFamily="34" charset="0"/>
              <a:cs typeface="Georgia"/>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42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4887-E809-CF5E-A5FA-F4EFC0BC8A8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E4F477C-0622-9ACF-FA87-6408A371632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F174A5EB-C0AE-93D4-97A8-63CCB78710A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hole claimen.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tegenstander opnieuw laten slaan.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72AEEC61-F5B2-1065-5517-C475DFC8C6D9}"/>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voor zijn beurt gespeeld.</a:t>
            </a:r>
          </a:p>
          <a:p>
            <a:endParaRPr lang="nl-NL" dirty="0"/>
          </a:p>
          <a:p>
            <a:r>
              <a:rPr lang="nl-NL" dirty="0"/>
              <a:t>Wat mag je doen?</a:t>
            </a:r>
            <a:endParaRPr lang="en-US" dirty="0"/>
          </a:p>
        </p:txBody>
      </p:sp>
    </p:spTree>
    <p:extLst>
      <p:ext uri="{BB962C8B-B14F-4D97-AF65-F5344CB8AC3E}">
        <p14:creationId xmlns:p14="http://schemas.microsoft.com/office/powerpoint/2010/main" val="42744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D7B8-B0C1-C599-A2FC-8CBD9F55D39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0F4563-4BBC-DC09-A206-A57E1B97A8B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A68A8EF-47E9-815A-4F63-F436B177089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Nee dat mag nooit.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Ja, maar je moet per keer toestemming vragen/geven.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852BCAD-A211-F07D-8335-277F896DF4F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90000"/>
              </a:lnSpc>
            </a:pPr>
            <a:r>
              <a:rPr lang="en-GB" sz="2400" dirty="0">
                <a:solidFill>
                  <a:srgbClr val="164A81"/>
                </a:solidFill>
                <a:latin typeface="Verdana" panose="020B0604030504040204" pitchFamily="34" charset="0"/>
                <a:ea typeface="Verdana" panose="020B0604030504040204" pitchFamily="34" charset="0"/>
                <a:cs typeface="Georgia"/>
              </a:rPr>
              <a:t>Is Ready Golf </a:t>
            </a:r>
            <a:r>
              <a:rPr lang="en-GB" sz="2400" dirty="0" err="1">
                <a:solidFill>
                  <a:srgbClr val="164A81"/>
                </a:solidFill>
                <a:latin typeface="Verdana" panose="020B0604030504040204" pitchFamily="34" charset="0"/>
                <a:ea typeface="Verdana" panose="020B0604030504040204" pitchFamily="34" charset="0"/>
                <a:cs typeface="Georgia"/>
              </a:rPr>
              <a:t>toegestaan</a:t>
            </a:r>
            <a:r>
              <a:rPr lang="en-GB" sz="2400" dirty="0">
                <a:solidFill>
                  <a:srgbClr val="164A81"/>
                </a:solidFill>
                <a:latin typeface="Verdana" panose="020B0604030504040204" pitchFamily="34" charset="0"/>
                <a:ea typeface="Verdana" panose="020B0604030504040204" pitchFamily="34" charset="0"/>
                <a:cs typeface="Georgia"/>
              </a:rPr>
              <a:t> in Matchplay?</a:t>
            </a:r>
            <a:endParaRPr lang="en-US" sz="2400" dirty="0">
              <a:solidFill>
                <a:srgbClr val="164A81"/>
              </a:solidFill>
              <a:latin typeface="Verdana" panose="020B0604030504040204" pitchFamily="34" charset="0"/>
              <a:ea typeface="Verdana" panose="020B0604030504040204" pitchFamily="34" charset="0"/>
              <a:cs typeface="Georgia"/>
            </a:endParaRPr>
          </a:p>
        </p:txBody>
      </p:sp>
    </p:spTree>
    <p:extLst>
      <p:ext uri="{BB962C8B-B14F-4D97-AF65-F5344CB8AC3E}">
        <p14:creationId xmlns:p14="http://schemas.microsoft.com/office/powerpoint/2010/main" val="28467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98AB3-8B36-4979-768D-41DB0543259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9385EC0-997B-3B89-D382-8BA670D8750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43210D1-7324-2347-9EEF-6108665B18E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klopt, je tegenstander had het zand terug moeten leggen voordat hij de bal sloeg. Hij heeft daardoor de hole verloren.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Dit is wel goed. Het zand dat is verplaatst is een los natuurlijk voorwerp dat je niet terug hoeft te plaatsen. Er is geen straf want de bal is niet verrold.</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843F083-3287-C3D0-6FBF-CED8EF110B9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onder zand en bij het zoeken wordt wat zand verplaatst. Hierdoor wordt de bal gevonden. Je tegenstander slaat de bal zonder het zand terug te leggen. </a:t>
            </a:r>
          </a:p>
          <a:p>
            <a:endParaRPr lang="nl-NL" dirty="0"/>
          </a:p>
          <a:p>
            <a:r>
              <a:rPr lang="nl-NL" dirty="0"/>
              <a:t>Volgens jou is dit niet goed.</a:t>
            </a:r>
            <a:endParaRPr lang="en-US" dirty="0"/>
          </a:p>
        </p:txBody>
      </p:sp>
    </p:spTree>
    <p:extLst>
      <p:ext uri="{BB962C8B-B14F-4D97-AF65-F5344CB8AC3E}">
        <p14:creationId xmlns:p14="http://schemas.microsoft.com/office/powerpoint/2010/main" val="355272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B35DF-18D1-CB6F-EAE3-A7E1B57DD0D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C738E91-09C0-C93C-5F1F-2882AC5D9AA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B256AF0-BD12-D83C-95F6-045E42092AC2}"/>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Hij heeft de hole verloren voor het spelen van de verkeerde plaats.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Geen straf omdat je het door de vingers hebt gezien.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7CBF53DC-5473-30CA-D078-30C9C90E4D49}"/>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beweegt per ongeluk zijn bal tijdens het zoeken en deze rolt 3 cm opzij. Hij slaat de bal vanaf deze nieuwe plek. Je ziet dit gebeuren maar je zegt er niets van.</a:t>
            </a:r>
          </a:p>
          <a:p>
            <a:endParaRPr lang="nl-NL" dirty="0"/>
          </a:p>
          <a:p>
            <a:r>
              <a:rPr lang="nl-NL" dirty="0"/>
              <a:t>Wat is de straf voor je tegenstander?</a:t>
            </a:r>
            <a:endParaRPr lang="en-US" dirty="0"/>
          </a:p>
        </p:txBody>
      </p:sp>
    </p:spTree>
    <p:extLst>
      <p:ext uri="{BB962C8B-B14F-4D97-AF65-F5344CB8AC3E}">
        <p14:creationId xmlns:p14="http://schemas.microsoft.com/office/powerpoint/2010/main" val="215484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8C7-0FA1-A0B4-5802-FAD7E4E49ED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C86D630-3024-AE35-9EDE-9B322809CFA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8DF78AF-7343-703F-81F3-75446EA1FFA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Hij verliest de hole voor het verbeteren van de ligging van de bal.</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Hij krijgt 1 strafslag voor het verbeteren van de ligging van de bal.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D0985AB-4229-96B5-D4AD-1FE11147967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een lastige ligging doordat er direct achter de bal een hoopje aarde ligt. Je tegenstander trapt onopvallend met zijn voet het hoopje plat en slaat daarna zijn bal.</a:t>
            </a:r>
          </a:p>
          <a:p>
            <a:endParaRPr lang="nl-NL" dirty="0"/>
          </a:p>
          <a:p>
            <a:r>
              <a:rPr lang="nl-NL" dirty="0"/>
              <a:t>Wat is de straf voor je tegenstander?</a:t>
            </a:r>
            <a:endParaRPr lang="en-US" dirty="0"/>
          </a:p>
        </p:txBody>
      </p:sp>
    </p:spTree>
    <p:extLst>
      <p:ext uri="{BB962C8B-B14F-4D97-AF65-F5344CB8AC3E}">
        <p14:creationId xmlns:p14="http://schemas.microsoft.com/office/powerpoint/2010/main" val="279208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65505-E62E-996D-BB8B-B3EAA92CF52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86C3C2D-9667-B348-7FCB-E31F0B8837D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9D2DF50-F9D5-8A4E-D9C2-9A84185B35A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mag. Je bedankt hem.</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mag niet. Hij moet 1 strafslag tellen voor het opnemen van jouw bal.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D3E7800-575C-5244-F229-ACF0AB9C9AC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neemt jouw bal die op de fairway ligt op, bekijkt hem en zegt: ja hoor dit is jouw bal. Hij plaatst de bal terug.</a:t>
            </a:r>
          </a:p>
          <a:p>
            <a:endParaRPr lang="nl-NL" dirty="0"/>
          </a:p>
          <a:p>
            <a:r>
              <a:rPr lang="nl-NL" dirty="0"/>
              <a:t>Mag dit?</a:t>
            </a:r>
            <a:endParaRPr lang="en-US" dirty="0"/>
          </a:p>
        </p:txBody>
      </p:sp>
    </p:spTree>
    <p:extLst>
      <p:ext uri="{BB962C8B-B14F-4D97-AF65-F5344CB8AC3E}">
        <p14:creationId xmlns:p14="http://schemas.microsoft.com/office/powerpoint/2010/main" val="316704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A6FA-2651-8037-BC2A-F370D7507BC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28CDBE8-1A22-879E-2490-AEB5443B89F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85913AC2-EA91-CD77-3EFA-FE9628DD4B57}"/>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mag.</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mag niet. Hij heeft hiermee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7958E33-BCC6-83A2-1B28-21E5277A276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vraagt tijdens de wedstrijd advies aan een teamgenoot die op de andere hole speelt.</a:t>
            </a:r>
          </a:p>
          <a:p>
            <a:endParaRPr lang="nl-NL" dirty="0"/>
          </a:p>
          <a:p>
            <a:r>
              <a:rPr lang="nl-NL" dirty="0"/>
              <a:t>Mag dit?</a:t>
            </a:r>
            <a:endParaRPr lang="en-US" dirty="0"/>
          </a:p>
        </p:txBody>
      </p:sp>
    </p:spTree>
    <p:extLst>
      <p:ext uri="{BB962C8B-B14F-4D97-AF65-F5344CB8AC3E}">
        <p14:creationId xmlns:p14="http://schemas.microsoft.com/office/powerpoint/2010/main" val="4162554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CE65D-9CAF-1E0E-591C-CBE58F6348F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5A250C7-C5B9-B9DA-62AD-2DDCE76B416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0E824616-B895-A528-3948-9D641EE2007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en 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Dat kost je 1 strafslag en de bal spelen van waar hij terecht is gekomen.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561E8D25-18D9-E4FC-CEEA-F3830162727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per ongeluk jouw bal tegen de tas van je tegenstander.</a:t>
            </a:r>
          </a:p>
          <a:p>
            <a:endParaRPr lang="nl-NL" dirty="0"/>
          </a:p>
          <a:p>
            <a:r>
              <a:rPr lang="nl-NL" dirty="0"/>
              <a:t>Wat nu?</a:t>
            </a:r>
            <a:endParaRPr lang="en-US" dirty="0"/>
          </a:p>
        </p:txBody>
      </p:sp>
    </p:spTree>
    <p:extLst>
      <p:ext uri="{BB962C8B-B14F-4D97-AF65-F5344CB8AC3E}">
        <p14:creationId xmlns:p14="http://schemas.microsoft.com/office/powerpoint/2010/main" val="268423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34633-2EAD-36F8-E080-28B2C9237C4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A653B55-8260-68B8-1415-956D381AA9A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82699A1E-FA22-2AD5-29F9-C51F652A41D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slag vervalt en je moet opnieuw putten.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D00D272-A158-1639-F07E-1CF7E612D64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putt en jouw bal raakt de bal van je tegenstander die vlak bij de hole ligt.</a:t>
            </a:r>
          </a:p>
          <a:p>
            <a:endParaRPr lang="nl-NL" dirty="0"/>
          </a:p>
          <a:p>
            <a:r>
              <a:rPr lang="nl-NL" dirty="0"/>
              <a:t>Wat nu?</a:t>
            </a:r>
            <a:endParaRPr lang="en-US" dirty="0"/>
          </a:p>
        </p:txBody>
      </p:sp>
    </p:spTree>
    <p:extLst>
      <p:ext uri="{BB962C8B-B14F-4D97-AF65-F5344CB8AC3E}">
        <p14:creationId xmlns:p14="http://schemas.microsoft.com/office/powerpoint/2010/main" val="2066301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6DD3-087B-C001-9BF6-0C593CA2E67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00E30A2-D439-4A08-3E74-0BBD61DC1D8C}"/>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81B9458-DFCE-D3A1-4D49-8BFEA6B7D6A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en 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slag vervalt en je moet opnieuw putten.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2D8A0BCE-DA0D-9819-1FAF-67C05DBFF90F}"/>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putt veel te hard en jouw bal raakt per ongeluk je tegenstander die een paar meter achter de hole staat.</a:t>
            </a:r>
          </a:p>
          <a:p>
            <a:endParaRPr lang="nl-NL" dirty="0"/>
          </a:p>
          <a:p>
            <a:r>
              <a:rPr lang="nl-NL" dirty="0"/>
              <a:t>Wat nu?</a:t>
            </a:r>
            <a:endParaRPr lang="en-US" dirty="0"/>
          </a:p>
        </p:txBody>
      </p:sp>
    </p:spTree>
    <p:extLst>
      <p:ext uri="{BB962C8B-B14F-4D97-AF65-F5344CB8AC3E}">
        <p14:creationId xmlns:p14="http://schemas.microsoft.com/office/powerpoint/2010/main" val="127742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69041-DD27-5262-BA8D-90A08AD9112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7F15040-4086-095A-C311-BBC34B3BDC2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BED363C-FB35-05E2-07DB-1A94818CE1D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tegenstander moet zijn bal terugplaatsen en ik moet opnieuw putten.</a:t>
            </a:r>
            <a:br>
              <a:rPr lang="nl-NL" sz="2400" dirty="0">
                <a:solidFill>
                  <a:srgbClr val="00B050"/>
                </a:solidFill>
                <a:latin typeface="Verdana" panose="020B0604030504040204" pitchFamily="34" charset="0"/>
                <a:ea typeface="Verdana" panose="020B0604030504040204" pitchFamily="34" charset="0"/>
              </a:rPr>
            </a:b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tegenstander moet zijn bal terugplaatsen en ik moet mijn bal spelen waar hij terecht is gekomen.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6D3FBE9-B084-0D41-2B76-395C299FF17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nl-NL" sz="2400" dirty="0">
                <a:solidFill>
                  <a:srgbClr val="164A81"/>
                </a:solidFill>
                <a:latin typeface="Verdana" panose="020B0604030504040204" pitchFamily="34" charset="0"/>
                <a:ea typeface="Verdana" panose="020B0604030504040204" pitchFamily="34" charset="0"/>
                <a:cs typeface="Georgia"/>
              </a:rPr>
              <a:t>Ik putt mijn bal vanaf de green tegen de bal van mijn tegenstander en daardoor rolt zijn bal in de hole. </a:t>
            </a:r>
          </a:p>
          <a:p>
            <a:pPr algn="l" defTabSz="609585"/>
            <a:endParaRPr lang="nl-NL" sz="2400" dirty="0">
              <a:solidFill>
                <a:srgbClr val="164A81"/>
              </a:solidFill>
              <a:latin typeface="Verdana" panose="020B0604030504040204" pitchFamily="34" charset="0"/>
              <a:ea typeface="Verdana" panose="020B0604030504040204" pitchFamily="34" charset="0"/>
              <a:cs typeface="Georgia"/>
            </a:endParaRPr>
          </a:p>
          <a:p>
            <a:pPr algn="l" defTabSz="609585"/>
            <a:r>
              <a:rPr lang="nl-NL" sz="2400" dirty="0">
                <a:solidFill>
                  <a:srgbClr val="164A81"/>
                </a:solidFill>
                <a:latin typeface="Verdana" panose="020B0604030504040204" pitchFamily="34" charset="0"/>
                <a:ea typeface="Verdana" panose="020B0604030504040204" pitchFamily="34" charset="0"/>
                <a:cs typeface="Georgia"/>
              </a:rPr>
              <a:t>Hoe nu verder?</a:t>
            </a:r>
            <a:endParaRPr lang="en-US" sz="2400" dirty="0">
              <a:solidFill>
                <a:srgbClr val="164A81"/>
              </a:solidFill>
              <a:latin typeface="Verdana" panose="020B0604030504040204" pitchFamily="34" charset="0"/>
              <a:ea typeface="Verdana" panose="020B0604030504040204" pitchFamily="34" charset="0"/>
              <a:cs typeface="Georgia"/>
            </a:endParaRPr>
          </a:p>
        </p:txBody>
      </p:sp>
    </p:spTree>
    <p:extLst>
      <p:ext uri="{BB962C8B-B14F-4D97-AF65-F5344CB8AC3E}">
        <p14:creationId xmlns:p14="http://schemas.microsoft.com/office/powerpoint/2010/main" val="159956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8B07-3CCB-83E7-E557-5871BA4174E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EF2688D-0438-D271-D1B1-CCDE2547525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BFFF9D8-A2A9-F4B0-B371-2F333481183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en 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slag vervalt en je moet opnieuw putten.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0407918-7412-DD46-B22A-723C8AD41751}"/>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de vlaggenstok achter de hole gelegd. Als jij gaat putten ligt de vlaggenstok er nog. Jij putt veel te hard en de bal wordt gestopt door de vlaggenstok.</a:t>
            </a:r>
          </a:p>
          <a:p>
            <a:endParaRPr lang="nl-NL" dirty="0"/>
          </a:p>
          <a:p>
            <a:r>
              <a:rPr lang="nl-NL" dirty="0"/>
              <a:t>Wat is hier aan de hand?</a:t>
            </a:r>
            <a:endParaRPr lang="en-US" dirty="0"/>
          </a:p>
        </p:txBody>
      </p:sp>
    </p:spTree>
    <p:extLst>
      <p:ext uri="{BB962C8B-B14F-4D97-AF65-F5344CB8AC3E}">
        <p14:creationId xmlns:p14="http://schemas.microsoft.com/office/powerpoint/2010/main" val="1371247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0946-8639-DF7A-2A32-6F66B5315AF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4D87CFB-CE58-6E91-70A8-7923AD2DEBE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48A16C8-1224-831E-BBDD-F2C00281C77F}"/>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en de bal spelen van waar hij terecht is gekomen.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hebt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1F3D48C-9D50-F0BA-F2A2-2AE05B6FCA0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de vlaggenstok achter de hole gelegd. Als jij gaat putten ligt de vlaggenstok er nog. Jij putt te hard en de bal dreigt de vlaggenstok te raken. Je raapt hem snel op voordat de bal hem kan raken.</a:t>
            </a:r>
          </a:p>
          <a:p>
            <a:endParaRPr lang="nl-NL" dirty="0"/>
          </a:p>
          <a:p>
            <a:r>
              <a:rPr lang="nl-NL" dirty="0"/>
              <a:t>Wat is hier aan de hand?</a:t>
            </a:r>
            <a:endParaRPr lang="en-US" dirty="0"/>
          </a:p>
        </p:txBody>
      </p:sp>
    </p:spTree>
    <p:extLst>
      <p:ext uri="{BB962C8B-B14F-4D97-AF65-F5344CB8AC3E}">
        <p14:creationId xmlns:p14="http://schemas.microsoft.com/office/powerpoint/2010/main" val="474330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CEAB-1557-01EE-AB34-9991BEC1109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066C63B-467A-7262-DE9E-A302F727E20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22E66C4-A3B9-4C1C-4B18-641E612EDDB0}"/>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Dit mag want de voetstappen lagen ver van zijn bal verwijderd waardoor hij de ligging niet heeft verbeterd.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mag niet harken voordat je de bal uit de bunker slaat. De tegenstander heeft hierdoor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DEBB1E0-E810-0430-F7C9-60C42DD8F73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in de bunker. Hij neemt alvast de hark mee en terwijl jij je bal slaat, harkt hij wat voetstappen aan op enige afstand naast zijn bal. Jij ziet dit en vraagt je af of dit mag.</a:t>
            </a:r>
            <a:endParaRPr lang="en-US" dirty="0"/>
          </a:p>
        </p:txBody>
      </p:sp>
    </p:spTree>
    <p:extLst>
      <p:ext uri="{BB962C8B-B14F-4D97-AF65-F5344CB8AC3E}">
        <p14:creationId xmlns:p14="http://schemas.microsoft.com/office/powerpoint/2010/main" val="1485390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0F512-0E3E-C51D-B346-628C69D8C63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BA8DC0-84B4-0145-3D07-1AE98526FC8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181AE348-AB2F-6DD3-B246-63BA0963D9C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Omdat je nog over de bunker moest spelen, mocht je de bunker niet aanharken.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hebt goed gehandeld. Als je de bal uit de bunker hebt geslagen, mag je de bunker aanharken ook al ligt deze in je speellijn.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BE96D92-5F78-63AF-717B-C1F0148B8C13}"/>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speelt je bal achteruit de potbunker uit. Daarna hark je de bunker en speelt de bal over de bunker naar de green. Je tegenstander zegt dat je je speellijn hebt verbeterd toen je de bunker aanharkte. </a:t>
            </a:r>
          </a:p>
          <a:p>
            <a:endParaRPr lang="nl-NL" dirty="0"/>
          </a:p>
          <a:p>
            <a:r>
              <a:rPr lang="nl-NL" dirty="0"/>
              <a:t>Hij zegt dat je nu de hole hebt verloren.</a:t>
            </a:r>
            <a:endParaRPr lang="en-US" dirty="0"/>
          </a:p>
        </p:txBody>
      </p:sp>
    </p:spTree>
    <p:extLst>
      <p:ext uri="{BB962C8B-B14F-4D97-AF65-F5344CB8AC3E}">
        <p14:creationId xmlns:p14="http://schemas.microsoft.com/office/powerpoint/2010/main" val="3227888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A7BFD-9D1E-9871-24B5-8ECFE1E7AA8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7B3CA07-9DAF-36E8-C3FC-3AFA8290C2BC}"/>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AEA811D2-8BB0-3D43-5504-44F8C057351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Een </a:t>
            </a:r>
            <a:r>
              <a:rPr lang="nl-NL" sz="2400" dirty="0" err="1">
                <a:solidFill>
                  <a:srgbClr val="00B050"/>
                </a:solidFill>
                <a:latin typeface="Verdana" panose="020B0604030504040204" pitchFamily="34" charset="0"/>
                <a:ea typeface="Verdana" panose="020B0604030504040204" pitchFamily="34" charset="0"/>
              </a:rPr>
              <a:t>beluchtingsgat</a:t>
            </a:r>
            <a:r>
              <a:rPr lang="nl-NL" sz="2400" dirty="0">
                <a:solidFill>
                  <a:srgbClr val="00B050"/>
                </a:solidFill>
                <a:latin typeface="Verdana" panose="020B0604030504040204" pitchFamily="34" charset="0"/>
                <a:ea typeface="Verdana" panose="020B0604030504040204" pitchFamily="34" charset="0"/>
              </a:rPr>
              <a:t> valt niet onder een ‘beschadiging van de green’ die je mag repareren.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Jij hebt gelijk. Beluchtingsgaten zijn beschadigingen van de green die je mag repareren.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94A3C05-DE0C-00D1-F9F9-D05F8207674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bal ligt op de green en je hebt last van een </a:t>
            </a:r>
            <a:r>
              <a:rPr lang="nl-NL" dirty="0" err="1"/>
              <a:t>beluchtingsgat</a:t>
            </a:r>
            <a:r>
              <a:rPr lang="nl-NL" dirty="0"/>
              <a:t>. Je wilt dit gat met je pitchvork repareren, maar je tegenstander vindt dat dit niet mag.</a:t>
            </a:r>
          </a:p>
          <a:p>
            <a:endParaRPr lang="nl-NL" dirty="0"/>
          </a:p>
          <a:p>
            <a:r>
              <a:rPr lang="nl-NL" dirty="0"/>
              <a:t>Wie heeft er </a:t>
            </a:r>
            <a:r>
              <a:rPr lang="nl-NL"/>
              <a:t>gelijk?</a:t>
            </a:r>
            <a:endParaRPr lang="en-US" dirty="0"/>
          </a:p>
        </p:txBody>
      </p:sp>
    </p:spTree>
    <p:extLst>
      <p:ext uri="{BB962C8B-B14F-4D97-AF65-F5344CB8AC3E}">
        <p14:creationId xmlns:p14="http://schemas.microsoft.com/office/powerpoint/2010/main" val="913696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FD1A7-7059-B0FE-8477-8C77A3C1F78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3322F2C-3650-63CC-47DA-740A45EC4C5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9D9A4B6-0AF9-DEA4-48B8-26AC42C927B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Je had de bal moeten terugplaatsen voordat je ging putten. Je hebt van een verkeerde plaats gespeeld en daarmee de hole verloren.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Jij hebt gelijk. De bal is door een natuurkracht verrold. Daarom moet je de bal spelen waar hij terecht is gekomen. Je had de bal nog niet gemarkeerd, opgenomen en teruggeplaatst.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329FCB7-BA15-522F-4F1D-D2375A56353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op de green geslagen en tot je verrassing verrolt je bal door een windvlaag een halve meter richting de hole. Je putt vanaf de nieuwe plek de bal in de hole. Je tegenstander zegt dat je de bal terug had moeten plaatsen en zegt dat je de hole verloren hebt.</a:t>
            </a:r>
          </a:p>
          <a:p>
            <a:endParaRPr lang="nl-NL" dirty="0"/>
          </a:p>
          <a:p>
            <a:r>
              <a:rPr lang="nl-NL" dirty="0"/>
              <a:t>Wie heeft er gelijk?</a:t>
            </a:r>
            <a:endParaRPr lang="en-US" dirty="0"/>
          </a:p>
        </p:txBody>
      </p:sp>
    </p:spTree>
    <p:extLst>
      <p:ext uri="{BB962C8B-B14F-4D97-AF65-F5344CB8AC3E}">
        <p14:creationId xmlns:p14="http://schemas.microsoft.com/office/powerpoint/2010/main" val="3313679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302B5-3020-EDEA-C430-8CECBF63219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4143857-FED0-0CAB-DF36-D41A9A6E779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7A89681-D929-2B90-0990-D62CDD879BA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je tegenstander heeft de green getest door er een bal over te laten rollen. Hierop staat de algemene straf.</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is niet terecht. Je tegenstander mag de green van de hole die net is uitgespeeld testen door er een bal over te laten rollen.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E8F957B-21DD-5107-9199-449B4F24DBE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maakt een drie-putt. Na het uitholen rolt hij een bal over de green om even testen hoe snel de green is.</a:t>
            </a:r>
          </a:p>
          <a:p>
            <a:endParaRPr lang="nl-NL" dirty="0"/>
          </a:p>
          <a:p>
            <a:r>
              <a:rPr lang="nl-NL" dirty="0"/>
              <a:t>Jij claimt de hole. </a:t>
            </a:r>
          </a:p>
          <a:p>
            <a:r>
              <a:rPr lang="nl-NL" dirty="0"/>
              <a:t>Is dit terecht?</a:t>
            </a:r>
            <a:endParaRPr lang="en-US" dirty="0"/>
          </a:p>
        </p:txBody>
      </p:sp>
    </p:spTree>
    <p:extLst>
      <p:ext uri="{BB962C8B-B14F-4D97-AF65-F5344CB8AC3E}">
        <p14:creationId xmlns:p14="http://schemas.microsoft.com/office/powerpoint/2010/main" val="1924945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BE19D-454D-63D9-79EC-3B361BD299D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FF4B6DE-B68F-785C-59B8-DA29669D58C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478F0A53-77C0-6A9E-4699-57A3C22FA465}"/>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hebt de volgende slag van je tegenstander gekregen.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hebt uitgeholed met jouw laatste putt.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1309268A-12D5-C5C6-3A9D-BB1DF1BC052D}"/>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putt je bal naar de hole en hij blijft op de rand van de hole liggen. Je tegenstander staat bij de hole en neemt gelijk de bal op en zegt ‘die is goed’. Jij verwachtte echter dat de bal nog in de hole zou vallen.</a:t>
            </a:r>
          </a:p>
          <a:p>
            <a:endParaRPr lang="nl-NL" dirty="0"/>
          </a:p>
          <a:p>
            <a:r>
              <a:rPr lang="nl-NL" dirty="0"/>
              <a:t>Wat is hier aan de hand?</a:t>
            </a:r>
            <a:endParaRPr lang="en-US" dirty="0"/>
          </a:p>
        </p:txBody>
      </p:sp>
    </p:spTree>
    <p:extLst>
      <p:ext uri="{BB962C8B-B14F-4D97-AF65-F5344CB8AC3E}">
        <p14:creationId xmlns:p14="http://schemas.microsoft.com/office/powerpoint/2010/main" val="2729840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CB57D-8E23-422B-7247-79EF3E049B1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CAA4D60-0452-68B1-A0D4-3C2B04EAAD4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0841CED-0366-8778-F9AB-54B53DB1632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hebt onterecht je bal vervangen. Dit kost je 1 strafslag, maar de bal is wel uitgeholed.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hebt een verkeerde bal gespeeld. Daarom heb je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0839F92-6B66-71E8-B77C-1199BA5C0EC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markeert je bal op de green en neemt hem op en stopt hem in je zak. Als je aan de beurt bent plaats je een bal terug en putt deze in de hole. Als je de bal uit de hole haalt, blijkt dat je niet dezelfde bal had teruggeplaatst.</a:t>
            </a:r>
          </a:p>
          <a:p>
            <a:endParaRPr lang="nl-NL" dirty="0"/>
          </a:p>
          <a:p>
            <a:r>
              <a:rPr lang="nl-NL" dirty="0"/>
              <a:t>Hoe nu verder te gaan?</a:t>
            </a:r>
            <a:endParaRPr lang="en-US" dirty="0"/>
          </a:p>
        </p:txBody>
      </p:sp>
    </p:spTree>
    <p:extLst>
      <p:ext uri="{BB962C8B-B14F-4D97-AF65-F5344CB8AC3E}">
        <p14:creationId xmlns:p14="http://schemas.microsoft.com/office/powerpoint/2010/main" val="3622176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861EB-3B54-FF78-4171-ADDDCD7C3AC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B8DFCA3-D8FD-66BE-403E-B0F88230902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9B754FA-2670-8F09-46DB-A9ECE42411D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onterecht de bal vervangen. Dit kost hem extra 1 strafslag, maar de bal is de bal in het spel.</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tegenstander mocht een nieuwe bal droppen, omdat hij een ontwijkprocedure toepast.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36EE207-C0B5-FCB1-4964-8130FF2E622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heeft de bal onspeelbaar verklaard en dropt een nieuwe bal binnen de dropzone van 2 clublengten en speelt hem. Je vraagt je af of hij een nieuwe bal mocht droppen?</a:t>
            </a:r>
          </a:p>
          <a:p>
            <a:endParaRPr lang="nl-NL" dirty="0"/>
          </a:p>
          <a:p>
            <a:r>
              <a:rPr lang="nl-NL" dirty="0"/>
              <a:t>Wat zegt de referee als je die raadpleegt?</a:t>
            </a:r>
            <a:endParaRPr lang="en-US" dirty="0"/>
          </a:p>
        </p:txBody>
      </p:sp>
    </p:spTree>
    <p:extLst>
      <p:ext uri="{BB962C8B-B14F-4D97-AF65-F5344CB8AC3E}">
        <p14:creationId xmlns:p14="http://schemas.microsoft.com/office/powerpoint/2010/main" val="393660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15268-6A49-7510-EA2E-12A03995548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C4B49B2-112C-6B64-8621-91E3E87330D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4EBF5A34-E2E5-32EE-CF96-F9C2264A38D1}"/>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Niets aan de hand, want we zijn het eens.</a:t>
            </a:r>
            <a:endParaRPr lang="en-US" sz="2400" dirty="0">
              <a:solidFill>
                <a:srgbClr val="00B050"/>
              </a:solidFill>
              <a:latin typeface="Verdana" panose="020B0604030504040204" pitchFamily="34" charset="0"/>
              <a:ea typeface="Verdana" panose="020B0604030504040204" pitchFamily="34" charset="0"/>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We zijn allebei gediskwalificeerd omdat we hebben afgesproken een Regel niet toe te passen.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8202634-2B22-CB0B-166C-472F17AE909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nl-NL" sz="2400" dirty="0">
                <a:solidFill>
                  <a:srgbClr val="164A81"/>
                </a:solidFill>
                <a:latin typeface="Verdana" panose="020B0604030504040204" pitchFamily="34" charset="0"/>
                <a:ea typeface="Verdana" panose="020B0604030504040204" pitchFamily="34" charset="0"/>
                <a:cs typeface="Georgia"/>
              </a:rPr>
              <a:t>Mijn tegenstander en ik weten dat plaatsen niet is toegestaan, maar spreken af de plaatsingsregel toch toe te passen omdat we de baan te nat vinden. </a:t>
            </a:r>
          </a:p>
          <a:p>
            <a:pPr algn="l" defTabSz="609585"/>
            <a:endParaRPr lang="nl-NL" sz="2400" dirty="0">
              <a:solidFill>
                <a:srgbClr val="164A81"/>
              </a:solidFill>
              <a:latin typeface="Verdana" panose="020B0604030504040204" pitchFamily="34" charset="0"/>
              <a:ea typeface="Verdana" panose="020B0604030504040204" pitchFamily="34" charset="0"/>
              <a:cs typeface="Georgia"/>
            </a:endParaRPr>
          </a:p>
          <a:p>
            <a:pPr algn="l" defTabSz="609585"/>
            <a:r>
              <a:rPr lang="nl-NL" sz="2400" dirty="0">
                <a:solidFill>
                  <a:srgbClr val="164A81"/>
                </a:solidFill>
                <a:latin typeface="Verdana" panose="020B0604030504040204" pitchFamily="34" charset="0"/>
                <a:ea typeface="Verdana" panose="020B0604030504040204" pitchFamily="34" charset="0"/>
                <a:cs typeface="Georgia"/>
              </a:rPr>
              <a:t>Hoe nu verder?</a:t>
            </a:r>
            <a:endParaRPr lang="en-US" sz="2400" dirty="0">
              <a:solidFill>
                <a:srgbClr val="164A81"/>
              </a:solidFill>
              <a:latin typeface="Verdana" panose="020B0604030504040204" pitchFamily="34" charset="0"/>
              <a:ea typeface="Verdana" panose="020B0604030504040204" pitchFamily="34" charset="0"/>
              <a:cs typeface="Georgia"/>
            </a:endParaRPr>
          </a:p>
        </p:txBody>
      </p:sp>
    </p:spTree>
    <p:extLst>
      <p:ext uri="{BB962C8B-B14F-4D97-AF65-F5344CB8AC3E}">
        <p14:creationId xmlns:p14="http://schemas.microsoft.com/office/powerpoint/2010/main" val="1499158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BD273-0768-8B8D-3625-E84CF93439C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C90066-4C05-78EA-76E8-68B43090C34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A324BFAC-E21D-8B5E-D642-407C94F5F7B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Jullie tegenstanders hebben gelijk. Alleen de speler mag een bal droppen.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Jullie tegenstanders hebben onterecht bezwaar. Bij een partij mogen beiden spelers alle handelingen verrichten namens de partij, waaronder het plaatsen of droppen.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B42264C-56D7-B0E3-6477-51885CC0EF9F}"/>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Tijdens de </a:t>
            </a:r>
            <a:r>
              <a:rPr lang="nl-NL" dirty="0" err="1"/>
              <a:t>greensome</a:t>
            </a:r>
            <a:r>
              <a:rPr lang="nl-NL" dirty="0"/>
              <a:t> wedstrijd hebben jullie de bal onspeelbaar verklaard en willen jullie binnen 2 clublengten de bal droppen. Jij bent aan de beurt om te slaan, maar je partner dropt de bal. Jullie tegenstanders maken bezwaar en zeggen dat de speler die aan de beurt is de bal moet droppen.</a:t>
            </a:r>
          </a:p>
          <a:p>
            <a:endParaRPr lang="nl-NL" dirty="0"/>
          </a:p>
          <a:p>
            <a:r>
              <a:rPr lang="nl-NL" dirty="0"/>
              <a:t>Wat zegt de referee als je die raadpleegt?</a:t>
            </a:r>
            <a:endParaRPr lang="en-US" dirty="0"/>
          </a:p>
        </p:txBody>
      </p:sp>
    </p:spTree>
    <p:extLst>
      <p:ext uri="{BB962C8B-B14F-4D97-AF65-F5344CB8AC3E}">
        <p14:creationId xmlns:p14="http://schemas.microsoft.com/office/powerpoint/2010/main" val="2259365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69DAC-12B0-1A2D-B298-9070634E200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CBB8CA8-36DA-009A-0668-95C3A56507C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161EA10B-0158-1C2F-519B-9F59971B49D4}"/>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hij heeft niet op de juiste plaats gedropt. Hij had op de lijn moeten droppen.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hij heeft juist gedropt, want de bal landde in de dropzone en bleef in de dropzone liggen.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F7CF950-6ED8-5D0E-11F5-81AE9432A3A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slaat zijn bal in een hindernis en gaat een nieuwe bal droppen ‘op een rechte lijn naar achteren’. Hij bepaalt het referentiepunt en meet een dropzone uit van 1 clublengte. Daarna dropt hij de bal zo ver mogelijk opzij, maar nog net binnen de dropzone.</a:t>
            </a:r>
          </a:p>
          <a:p>
            <a:endParaRPr lang="nl-NL" dirty="0"/>
          </a:p>
          <a:p>
            <a:r>
              <a:rPr lang="nl-NL" dirty="0"/>
              <a:t>Jij zegt dat hij verkeerd heeft gedropt? Heb jij gelijk?</a:t>
            </a:r>
            <a:endParaRPr lang="en-US" dirty="0"/>
          </a:p>
        </p:txBody>
      </p:sp>
    </p:spTree>
    <p:extLst>
      <p:ext uri="{BB962C8B-B14F-4D97-AF65-F5344CB8AC3E}">
        <p14:creationId xmlns:p14="http://schemas.microsoft.com/office/powerpoint/2010/main" val="1089156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077A1-9822-057A-D3F7-96FA8B3BD13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A8F7BA6-D2FE-E5B6-C2E9-CCFDECD02F2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A7DBE60F-70BC-74AF-4FE0-BD4B40CD09C5}"/>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hij mag opnieuw droppen op de juiste plaats.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de fout gedropte bal is de bal in het spel en moet worden gespeeld.</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1408070-D905-B96D-B365-0A5C279410D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slaat zijn bal in een hindernis en gaat een nieuwe bal droppen ‘op een rechte lijn naar achteren’. Hij bepaalt het referentiepunt en meet een dropzone uit van 1 clublengte. Daarna dropt hij de bal zo ver mogelijk opzij, maar nog net binnen de dropzone. De tegenstander heeft op een verkeerde plaats gedropt. </a:t>
            </a:r>
          </a:p>
          <a:p>
            <a:endParaRPr lang="nl-NL" dirty="0"/>
          </a:p>
          <a:p>
            <a:r>
              <a:rPr lang="nl-NL" dirty="0"/>
              <a:t>Kan hij de fout nog herstellen?</a:t>
            </a:r>
            <a:endParaRPr lang="en-US" dirty="0"/>
          </a:p>
        </p:txBody>
      </p:sp>
    </p:spTree>
    <p:extLst>
      <p:ext uri="{BB962C8B-B14F-4D97-AF65-F5344CB8AC3E}">
        <p14:creationId xmlns:p14="http://schemas.microsoft.com/office/powerpoint/2010/main" val="2826720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3DB0-C9BA-164D-6DFC-64EC37290DB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79BA353-8F1F-AF21-9E8E-866868A3269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A7E22B0-7609-62E3-A0DC-45BA0F428A3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opgeteede bal is de bal in het spel geworden nadat hij is opgeteed.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opgeteede bal is nog niet in het spel, dat is pas als de bal is geslagen.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FBD3D74-9F77-1A2F-46C5-623035F6FD1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met je afslag in een hindernis en kiest ervoor om opnieuw af te slaan. Je plaatst een nieuwe bal op een tee.</a:t>
            </a:r>
          </a:p>
          <a:p>
            <a:endParaRPr lang="nl-NL" dirty="0"/>
          </a:p>
          <a:p>
            <a:r>
              <a:rPr lang="nl-NL" dirty="0"/>
              <a:t>Welke van onderstaande stellingen klopt?</a:t>
            </a:r>
            <a:endParaRPr lang="en-US" dirty="0"/>
          </a:p>
        </p:txBody>
      </p:sp>
    </p:spTree>
    <p:extLst>
      <p:ext uri="{BB962C8B-B14F-4D97-AF65-F5344CB8AC3E}">
        <p14:creationId xmlns:p14="http://schemas.microsoft.com/office/powerpoint/2010/main" val="2749588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5AD24-8E3D-BF06-32B7-C7352B9BEDE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389B202-063A-1838-7BA3-C5F4F5AE880E}"/>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E4891E4-4972-2110-2F94-D66D2DE054F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gedropte bal is de bal in het spel geworden nadat hij is gedropt.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gedropte bal is nog niet in het spel, dat is pas als de bal is geslagen.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73B5F56-E54C-C4E5-AEAE-C4CEFA9791C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vanaf de fairway buiten de baan. Je dropt een nieuwe bal op de plek vanwaar je de bal het laatst sloeg.</a:t>
            </a:r>
          </a:p>
          <a:p>
            <a:endParaRPr lang="nl-NL" dirty="0"/>
          </a:p>
          <a:p>
            <a:r>
              <a:rPr lang="nl-NL" dirty="0"/>
              <a:t>Welke van onderstaande stellingen klopt?</a:t>
            </a:r>
            <a:endParaRPr lang="en-US" dirty="0"/>
          </a:p>
        </p:txBody>
      </p:sp>
    </p:spTree>
    <p:extLst>
      <p:ext uri="{BB962C8B-B14F-4D97-AF65-F5344CB8AC3E}">
        <p14:creationId xmlns:p14="http://schemas.microsoft.com/office/powerpoint/2010/main" val="3946238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CD6E5-DC44-1AFB-3E14-C94C216315A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BB66118-B256-BA96-E0EC-2073F071A8B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5E98469-E27C-6928-B562-DA117D05579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klopt, je hebt van een verkeerde plaats gespeeld door buiten de dropzone van 1 clublengte te droppen en te spelen.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Dat klopt niet want je mag binnen 2 clublengten vanaf de plek waar je de vorige slag hebt gedaan een nieuwe bal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5DB7D6F-55AF-032A-F970-FD5C2EC14E9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vanaf de fairway buiten de baan. Je dropt een nieuwe bal op de plek vanwaar je de bal het laatst sloeg. Je dropt hiertoe een bal nét binnen een dropzone van 2 clublengten en slaat de bal op de green.</a:t>
            </a:r>
          </a:p>
          <a:p>
            <a:endParaRPr lang="nl-NL" dirty="0"/>
          </a:p>
          <a:p>
            <a:r>
              <a:rPr lang="nl-NL" dirty="0"/>
              <a:t>Je tegenstander zegt dat je nu de hole verloren hebt.</a:t>
            </a:r>
            <a:endParaRPr lang="en-US" dirty="0"/>
          </a:p>
        </p:txBody>
      </p:sp>
    </p:spTree>
    <p:extLst>
      <p:ext uri="{BB962C8B-B14F-4D97-AF65-F5344CB8AC3E}">
        <p14:creationId xmlns:p14="http://schemas.microsoft.com/office/powerpoint/2010/main" val="857738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EDBDA-A91C-F8C9-5033-A5FFFE53541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4E1B497-3219-80C1-975E-AD7262C5DD7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F8DBB34-A694-9A77-507A-297EAC3F9DA3}"/>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neemt de bal op, haalt het sjaaltje weg en plaatst de bal op het putt recht onder de plek waar de bal op het sjaaltje lag.</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neemt de bal op, haalt het sjaaltje weg en dropt de bal binnen een dropzone van 1 clublengte vanaf het punt recht onder de plek waar de bal op het sjaaltje lag.</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721DEB8-4EA1-4B5D-693C-1A670B67E551}"/>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Iemand heeft een sjaaltje verloren dat ligt op de fairway. Jouw bal is daarop gerold. </a:t>
            </a:r>
          </a:p>
          <a:p>
            <a:endParaRPr lang="nl-NL" dirty="0"/>
          </a:p>
          <a:p>
            <a:r>
              <a:rPr lang="nl-NL" dirty="0"/>
              <a:t>Hoe mag je deze situatie oplossen?</a:t>
            </a:r>
            <a:endParaRPr lang="en-US" dirty="0"/>
          </a:p>
        </p:txBody>
      </p:sp>
    </p:spTree>
    <p:extLst>
      <p:ext uri="{BB962C8B-B14F-4D97-AF65-F5344CB8AC3E}">
        <p14:creationId xmlns:p14="http://schemas.microsoft.com/office/powerpoint/2010/main" val="1453847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33A5-7B8A-E048-3216-6881CE3DA2B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4BAB0C-DA90-A7E0-A614-44103428964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D297FC3-50EB-98E1-FC5F-47A6F0737C1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Hij heeft gelijk. De ligging is verbeterd en je moet de blaadjes terugleggen voor de slaat. Anders verlies je de hole.</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hoeft de blaadjes niet terug te leggen, want de blaadjes maken geen onderdeel uit van de ligging van de bal.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DE27A30-F702-42D9-87F3-FC51978D017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Jouw bal is onder een berg bladeren gerold en tijdens het zoeken verplaats je een hoop bladeren en stoot per ongeluk tegen je bal die daardoor een stukje verrolt. Je plaatst de bal terug en wil gaan slaan. </a:t>
            </a:r>
          </a:p>
          <a:p>
            <a:endParaRPr lang="nl-NL" dirty="0"/>
          </a:p>
          <a:p>
            <a:r>
              <a:rPr lang="nl-NL" dirty="0"/>
              <a:t>Je tegenstander zegt dat je de ligging hebt verbeterd en dat je de blaadjes terug moet leggen.</a:t>
            </a:r>
            <a:endParaRPr lang="en-US" dirty="0"/>
          </a:p>
        </p:txBody>
      </p:sp>
    </p:spTree>
    <p:extLst>
      <p:ext uri="{BB962C8B-B14F-4D97-AF65-F5344CB8AC3E}">
        <p14:creationId xmlns:p14="http://schemas.microsoft.com/office/powerpoint/2010/main" val="1934646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FA28-C49F-F66E-F263-29EF392128E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6517D9F-AB20-7456-C634-666F1633F03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1350D19A-EFE1-19C1-3763-FEC49999E07F}"/>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tegenstander moet de bal markeren en opnemen want je hebt visuele hinder van zijn bal.</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tegenstander heeft gelijk. Visuele hinder telt niet mee. Hij hoeft de bal niet op te nemen.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EB4EA9E-2144-B843-E793-9268ED73A023}"/>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Jullie ballen liggen op de fairway, maar de bal van je tegenstander ligt in jouw speellijn 1 meter dichter bij de hole. Jij vraagt je tegenstander de bal op te nemen. Je tegenstander denkt dat dit niet mag omdat je geen last hebt met de ligging, stand of swing.</a:t>
            </a:r>
          </a:p>
          <a:p>
            <a:endParaRPr lang="nl-NL" dirty="0"/>
          </a:p>
          <a:p>
            <a:r>
              <a:rPr lang="nl-NL" dirty="0"/>
              <a:t>Wat zegt de referee?</a:t>
            </a:r>
            <a:endParaRPr lang="en-US" dirty="0"/>
          </a:p>
        </p:txBody>
      </p:sp>
    </p:spTree>
    <p:extLst>
      <p:ext uri="{BB962C8B-B14F-4D97-AF65-F5344CB8AC3E}">
        <p14:creationId xmlns:p14="http://schemas.microsoft.com/office/powerpoint/2010/main" val="1572912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32B80-6410-8F7F-9388-EEFA6F54F72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E16D7E-CA2A-1D04-D987-AE79F88874C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220E35A4-425F-3FE2-4F75-25A8B08749E0}"/>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Vaste obstakels; losse obstakels; gaten gemaakt door een dier en tijdelijk water.</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Vaste obstakels; grond in bewerking; gaten gemaakt door een dier en tijdelijk water.</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014524D-3E07-B539-5893-5588B22E6F8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Abnormale baanomstandigheden bevat vier onderdelen:</a:t>
            </a:r>
            <a:endParaRPr lang="en-US" dirty="0"/>
          </a:p>
        </p:txBody>
      </p:sp>
    </p:spTree>
    <p:extLst>
      <p:ext uri="{BB962C8B-B14F-4D97-AF65-F5344CB8AC3E}">
        <p14:creationId xmlns:p14="http://schemas.microsoft.com/office/powerpoint/2010/main" val="28396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24F7-AC0F-C3E2-D722-00035793432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362E9A1-51FF-355C-DF30-11E2C02357A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DD43B6A8-3C82-1F9B-C449-FEB0D582C6A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uitslag blijft staan, want we waren het eens.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De uitslag wordt aangepast. Omdat ik van een verkeerde plaats heb gespeeld heb ik die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8B7BEE2-28F5-3737-EF1B-933C56885E3D}"/>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en ik hebben samen besloten dat ik </a:t>
            </a:r>
            <a:r>
              <a:rPr lang="nl-NL" dirty="0" err="1"/>
              <a:t>relief</a:t>
            </a:r>
            <a:r>
              <a:rPr lang="nl-NL" dirty="0"/>
              <a:t> kreeg van het pad. Na de wedstrijd bleek dat het pad integraal deel van de baan is waar geen </a:t>
            </a:r>
            <a:r>
              <a:rPr lang="nl-NL" dirty="0" err="1"/>
              <a:t>relief</a:t>
            </a:r>
            <a:r>
              <a:rPr lang="nl-NL" dirty="0"/>
              <a:t> voor geldt. </a:t>
            </a:r>
          </a:p>
          <a:p>
            <a:endParaRPr lang="nl-NL" dirty="0"/>
          </a:p>
          <a:p>
            <a:r>
              <a:rPr lang="nl-NL" dirty="0"/>
              <a:t>Wat betekent dit voor de uitslag?</a:t>
            </a:r>
            <a:endParaRPr lang="en-US" dirty="0"/>
          </a:p>
        </p:txBody>
      </p:sp>
    </p:spTree>
    <p:extLst>
      <p:ext uri="{BB962C8B-B14F-4D97-AF65-F5344CB8AC3E}">
        <p14:creationId xmlns:p14="http://schemas.microsoft.com/office/powerpoint/2010/main" val="1183663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3765-2431-2C92-8A6B-1B011FA9393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F2FA781-EBAF-A60F-DF32-F7D4F0EFD8A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344FD90-5855-35B0-A995-00C77CBDD97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Je hebt alleen last van de schuilhut voor je speellijn en daarvoor krijg je geen gratis </a:t>
            </a:r>
            <a:r>
              <a:rPr lang="nl-NL" sz="2400" dirty="0" err="1">
                <a:solidFill>
                  <a:srgbClr val="00B050"/>
                </a:solidFill>
                <a:latin typeface="Verdana" panose="020B0604030504040204" pitchFamily="34" charset="0"/>
                <a:ea typeface="Verdana" panose="020B0604030504040204" pitchFamily="34" charset="0"/>
              </a:rPr>
              <a:t>relief</a:t>
            </a:r>
            <a:r>
              <a:rPr lang="nl-NL" sz="2400" dirty="0">
                <a:solidFill>
                  <a:srgbClr val="00B050"/>
                </a:solidFill>
                <a:latin typeface="Verdana" panose="020B0604030504040204" pitchFamily="34" charset="0"/>
                <a:ea typeface="Verdana" panose="020B0604030504040204" pitchFamily="34" charset="0"/>
              </a:rPr>
              <a: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Jij hebt gelijk. De schuilhut staat in jouw speellijn en daarom mag je de hut gratis ontwijken.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BB0647C-DADD-032D-FF65-A3AB76EBD7B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Door een afzwaaier is jouw bal 3 meter achter een schuilhut beland. Je wilt een vrije drop nemen om de schuilhut te ontwijken. Je tegenstander is het er niet mee eens en zegt dat je geen recht hebt op een vrije drop.</a:t>
            </a:r>
          </a:p>
          <a:p>
            <a:endParaRPr lang="nl-NL" dirty="0"/>
          </a:p>
          <a:p>
            <a:r>
              <a:rPr lang="nl-NL" dirty="0"/>
              <a:t>Wie heeft er gelijk?</a:t>
            </a:r>
            <a:endParaRPr lang="en-US" dirty="0"/>
          </a:p>
        </p:txBody>
      </p:sp>
    </p:spTree>
    <p:extLst>
      <p:ext uri="{BB962C8B-B14F-4D97-AF65-F5344CB8AC3E}">
        <p14:creationId xmlns:p14="http://schemas.microsoft.com/office/powerpoint/2010/main" val="2505510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F8D2-F8ED-A952-FD36-225B04ED604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8032A87-509C-205C-CF25-5140B83CC02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E1D0889-76D3-4DEA-FDC1-4411E81001D6}"/>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klopt. Als je een abnormale baanomstandigheid ontwijkt, moet je die volledig ontwijken voor ligging, stand en swing.</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klopt niet. De bal ligt namelijk niet meer op het pad en hij kan een goede swing maken zonder het pad te raken.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10A9487-B780-86AC-4175-C9568F31C153}"/>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op een verhard pad waar je </a:t>
            </a:r>
            <a:r>
              <a:rPr lang="nl-NL" dirty="0" err="1"/>
              <a:t>relief</a:t>
            </a:r>
            <a:r>
              <a:rPr lang="nl-NL" dirty="0"/>
              <a:t> voor krijgt. Hij meet een </a:t>
            </a:r>
            <a:r>
              <a:rPr lang="nl-NL" dirty="0" err="1"/>
              <a:t>nearest</a:t>
            </a:r>
            <a:r>
              <a:rPr lang="nl-NL" dirty="0"/>
              <a:t> point uit en dropt de bal binnen 1 clublengte van dit punt. Als hij de gedropte bal wil gaan slaan, staat hij met een voet op het pad. </a:t>
            </a:r>
          </a:p>
          <a:p>
            <a:endParaRPr lang="nl-NL" dirty="0"/>
          </a:p>
          <a:p>
            <a:r>
              <a:rPr lang="nl-NL" dirty="0"/>
              <a:t>Je zegt dat hij dit niet mag doen. Klopt dit?</a:t>
            </a:r>
            <a:endParaRPr lang="en-US" dirty="0"/>
          </a:p>
        </p:txBody>
      </p:sp>
    </p:spTree>
    <p:extLst>
      <p:ext uri="{BB962C8B-B14F-4D97-AF65-F5344CB8AC3E}">
        <p14:creationId xmlns:p14="http://schemas.microsoft.com/office/powerpoint/2010/main" val="2182700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895D-1AE2-5671-D90F-2B0C6F7D05D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BDF538-D740-4012-C8CF-687AD3AECBE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820C526D-D09D-118A-AA22-164D0847867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dat klopt. Als je een abnormale baanomstandigheid ontwijkt, moet je die volledig ontwijken voor ligging, stand en swing. Omdat dit niet in de bunker kon, mag je gratis buiten de bunker droppen.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dat klopt niet. Je mag wel buiten de bunker droppen, maar dat kost je een strafslag. Ook al ontwijk je tijdelijk water.</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D6F5923-ABF5-8491-AF9A-EBE474C4D3D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in een grote plas water in een bunker. Hij neemt zo goed mogelijk </a:t>
            </a:r>
            <a:r>
              <a:rPr lang="nl-NL" dirty="0" err="1"/>
              <a:t>relief</a:t>
            </a:r>
            <a:r>
              <a:rPr lang="nl-NL" dirty="0"/>
              <a:t>. Als hij de gedropte bal wil gaan slaan, staat hij met een voet nog in het water. Daarom neemt hij de bal op en dropt hem op een rechte lijn vanaf de gedropte bal achter de bunker. En zegt dat dit ook een vrije drop is.</a:t>
            </a:r>
            <a:endParaRPr lang="en-US" dirty="0"/>
          </a:p>
        </p:txBody>
      </p:sp>
    </p:spTree>
    <p:extLst>
      <p:ext uri="{BB962C8B-B14F-4D97-AF65-F5344CB8AC3E}">
        <p14:creationId xmlns:p14="http://schemas.microsoft.com/office/powerpoint/2010/main" val="1522850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731D2-CD93-2C3C-5CA5-2D49E4EBE29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E31F0C8-529C-0CAB-1987-A49C268D6AF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7D2F1CA-22EE-E147-7415-89DFB4F079A6}"/>
              </a:ext>
            </a:extLst>
          </p:cNvPr>
          <p:cNvSpPr txBox="1">
            <a:spLocks/>
          </p:cNvSpPr>
          <p:nvPr/>
        </p:nvSpPr>
        <p:spPr>
          <a:xfrm>
            <a:off x="361065" y="2780486"/>
            <a:ext cx="11340000" cy="3699514"/>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Jullie bepalen waar de bal ongeveer in de GUR zal liggen en nemen dat als referentiepunt voor het vaststellen van het </a:t>
            </a:r>
            <a:r>
              <a:rPr lang="nl-NL" sz="2400" dirty="0" err="1">
                <a:solidFill>
                  <a:srgbClr val="00B050"/>
                </a:solidFill>
                <a:latin typeface="Verdana" panose="020B0604030504040204" pitchFamily="34" charset="0"/>
                <a:ea typeface="Verdana" panose="020B0604030504040204" pitchFamily="34" charset="0"/>
              </a:rPr>
              <a:t>nearest</a:t>
            </a:r>
            <a:r>
              <a:rPr lang="nl-NL" sz="2400" dirty="0">
                <a:solidFill>
                  <a:srgbClr val="00B050"/>
                </a:solidFill>
                <a:latin typeface="Verdana" panose="020B0604030504040204" pitchFamily="34" charset="0"/>
                <a:ea typeface="Verdana" panose="020B0604030504040204" pitchFamily="34" charset="0"/>
              </a:rPr>
              <a:t> point of </a:t>
            </a:r>
            <a:r>
              <a:rPr lang="nl-NL" sz="2400" dirty="0" err="1">
                <a:solidFill>
                  <a:srgbClr val="00B050"/>
                </a:solidFill>
                <a:latin typeface="Verdana" panose="020B0604030504040204" pitchFamily="34" charset="0"/>
                <a:ea typeface="Verdana" panose="020B0604030504040204" pitchFamily="34" charset="0"/>
              </a:rPr>
              <a:t>relief</a:t>
            </a:r>
            <a:r>
              <a:rPr lang="nl-NL" sz="2400" dirty="0">
                <a:solidFill>
                  <a:srgbClr val="00B050"/>
                </a:solidFill>
                <a:latin typeface="Verdana" panose="020B0604030504040204" pitchFamily="34" charset="0"/>
                <a:ea typeface="Verdana" panose="020B0604030504040204" pitchFamily="34" charset="0"/>
              </a:rPr>
              <a:t>. Vanaf dat punt drop je een bal binnen 1 clublengte niet dichter bij de hole.</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Jullie bepalen waar de bal de grens van de GUR passeerde en nemen dat als referentiepunt voor het vaststellen van het </a:t>
            </a:r>
            <a:r>
              <a:rPr lang="nl-NL" sz="2400" dirty="0" err="1">
                <a:solidFill>
                  <a:srgbClr val="FF0000"/>
                </a:solidFill>
                <a:latin typeface="Verdana" panose="020B0604030504040204" pitchFamily="34" charset="0"/>
                <a:ea typeface="Verdana" panose="020B0604030504040204" pitchFamily="34" charset="0"/>
              </a:rPr>
              <a:t>nearest</a:t>
            </a:r>
            <a:r>
              <a:rPr lang="nl-NL" sz="2400" dirty="0">
                <a:solidFill>
                  <a:srgbClr val="FF0000"/>
                </a:solidFill>
                <a:latin typeface="Verdana" panose="020B0604030504040204" pitchFamily="34" charset="0"/>
                <a:ea typeface="Verdana" panose="020B0604030504040204" pitchFamily="34" charset="0"/>
              </a:rPr>
              <a:t> point of </a:t>
            </a:r>
            <a:r>
              <a:rPr lang="nl-NL" sz="2400" dirty="0" err="1">
                <a:solidFill>
                  <a:srgbClr val="FF0000"/>
                </a:solidFill>
                <a:latin typeface="Verdana" panose="020B0604030504040204" pitchFamily="34" charset="0"/>
                <a:ea typeface="Verdana" panose="020B0604030504040204" pitchFamily="34" charset="0"/>
              </a:rPr>
              <a:t>relief</a:t>
            </a:r>
            <a:r>
              <a:rPr lang="nl-NL" sz="2400" dirty="0">
                <a:solidFill>
                  <a:srgbClr val="FF0000"/>
                </a:solidFill>
                <a:latin typeface="Verdana" panose="020B0604030504040204" pitchFamily="34" charset="0"/>
                <a:ea typeface="Verdana" panose="020B0604030504040204" pitchFamily="34" charset="0"/>
              </a:rPr>
              <a:t>. Vanaf het referentiepunt drop je een bal binnen 1 clublengte niet dichter bij de hole.</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DF93A80-8DDE-0278-37BA-DE402CBAD4D9}"/>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de GUR geslagen, maar je kunt hem niet meer vinden. Jullie weten zeker dat hij in de GUR ligt. </a:t>
            </a:r>
          </a:p>
          <a:p>
            <a:endParaRPr lang="nl-NL" dirty="0"/>
          </a:p>
          <a:p>
            <a:r>
              <a:rPr lang="nl-NL" dirty="0"/>
              <a:t>Hoe bepaal je nu waar je een nieuwe bal mag droppen?</a:t>
            </a:r>
            <a:endParaRPr lang="en-US" dirty="0"/>
          </a:p>
        </p:txBody>
      </p:sp>
    </p:spTree>
    <p:extLst>
      <p:ext uri="{BB962C8B-B14F-4D97-AF65-F5344CB8AC3E}">
        <p14:creationId xmlns:p14="http://schemas.microsoft.com/office/powerpoint/2010/main" val="2229517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39808-05F3-4B0A-D49F-2DF78EE05D3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BED351D-D386-6CBF-52EA-B858799EE6F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F336C96A-9C90-C065-78B7-1E7CF3937B5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klopt. Als je bal in een verboden speelzone ligt, mag je de bal daar niet spelen. Doe je dit toch, dan speel je van een verkeerde plaats. De straf hiervoor is de algemene straf.</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Dat klopt niet, want je stond niet met je voeten in de verboden speelzone en je kon de bal gemakkelijk spelen. Je vindt het een beetje flauw van je tegenstander dat hij hierover valt.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BBF5820-5CA4-1A24-DA09-A8407353A7D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de GUR geslagen en deze is gemarkeerd met blauwe palen met groene koppen. In een plaatselijke regel is aangegeven dat dit een verboden speelzone markeert.</a:t>
            </a:r>
          </a:p>
          <a:p>
            <a:endParaRPr lang="nl-NL" dirty="0"/>
          </a:p>
          <a:p>
            <a:r>
              <a:rPr lang="nl-NL" dirty="0"/>
              <a:t>Je bal ligt maar nét in de verboden speelzone en je kunt hem er makkelijk uit slaan omdat je voeten buiten de GUR staan en dat doe je. Je tegenstander zegt dat je nu de hole hebt verloren.</a:t>
            </a:r>
            <a:endParaRPr lang="en-US" dirty="0"/>
          </a:p>
        </p:txBody>
      </p:sp>
    </p:spTree>
    <p:extLst>
      <p:ext uri="{BB962C8B-B14F-4D97-AF65-F5344CB8AC3E}">
        <p14:creationId xmlns:p14="http://schemas.microsoft.com/office/powerpoint/2010/main" val="3832089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A438-7ABA-973A-A7EE-FFED9FB4866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3796A7-5A27-6C64-A2F1-DD24EBC32F7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52EDCAE-F15A-574A-780D-9BF262F2AB26}"/>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klopt. Ook al ligt de bal niet in de verboden speelzone dan mag je hem toch niet spelen als je met je stand belemmerd wordt door de verboden speelzone. Doe je dit toch, dan speel je van een verkeerde plaats.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Dat klopt niet, want je hoeft een verboden speelzone alleen te ontwijken als de bal erin ligt en dat was niet het geval.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91FB8EB6-40F9-E57B-5DA8-A26D14983A61}"/>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vlakbij GUR geslagen en deze is gemarkeerd met blauwe palen met groene koppen. In een plaatselijke regel is aangegeven dat dit een verboden speelzone markeert.</a:t>
            </a:r>
          </a:p>
          <a:p>
            <a:r>
              <a:rPr lang="nl-NL" dirty="0"/>
              <a:t>Als je de bal wilt slaan, moet je met een voet in de GUR staan. Je slaat de bal terwijl je met een voet in de GUR staat. </a:t>
            </a:r>
          </a:p>
          <a:p>
            <a:endParaRPr lang="nl-NL" dirty="0"/>
          </a:p>
          <a:p>
            <a:r>
              <a:rPr lang="nl-NL" dirty="0"/>
              <a:t>Je tegenstander zegt dat je de hole hierdoor hebt verloren.</a:t>
            </a:r>
            <a:endParaRPr lang="en-US" dirty="0"/>
          </a:p>
        </p:txBody>
      </p:sp>
    </p:spTree>
    <p:extLst>
      <p:ext uri="{BB962C8B-B14F-4D97-AF65-F5344CB8AC3E}">
        <p14:creationId xmlns:p14="http://schemas.microsoft.com/office/powerpoint/2010/main" val="2842730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43FDB-F1A6-DA22-75B5-2ADDFF0FB25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3F1BBD8-48A4-5390-3DF5-8F252D91CD41}"/>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1ACDFA3-5841-655B-C891-9BA0CC74BCA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geeft hem </a:t>
            </a:r>
            <a:r>
              <a:rPr lang="nl-NL" sz="2400" dirty="0" err="1">
                <a:solidFill>
                  <a:srgbClr val="00B050"/>
                </a:solidFill>
                <a:latin typeface="Verdana" panose="020B0604030504040204" pitchFamily="34" charset="0"/>
                <a:ea typeface="Verdana" panose="020B0604030504040204" pitchFamily="34" charset="0"/>
              </a:rPr>
              <a:t>relief</a:t>
            </a:r>
            <a:r>
              <a:rPr lang="nl-NL" sz="2400" dirty="0">
                <a:solidFill>
                  <a:srgbClr val="00B050"/>
                </a:solidFill>
                <a:latin typeface="Verdana" panose="020B0604030504040204" pitchFamily="34" charset="0"/>
                <a:ea typeface="Verdana" panose="020B0604030504040204" pitchFamily="34" charset="0"/>
              </a:rPr>
              <a:t> en kijkt na zijn slag of de bal daadwerkelijk was ingebed. Als het niet zo was, laat je hem de slag opnieuw maken.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laat hem de bal markeren en opnemen en samen controleren jullie of de ondergrond is ingedeukt.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9451E90-6D06-FC49-F9B7-5E650AF9CD13}"/>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De bal van je tegenstander ligt diep in het gras van de semi rough. Hij wil </a:t>
            </a:r>
            <a:r>
              <a:rPr lang="nl-NL" dirty="0" err="1"/>
              <a:t>relief</a:t>
            </a:r>
            <a:r>
              <a:rPr lang="nl-NL" dirty="0"/>
              <a:t> nemen voor een ingebedde bal. Jij twijfelt of de bal wel is ingebed.</a:t>
            </a:r>
          </a:p>
          <a:p>
            <a:endParaRPr lang="nl-NL" dirty="0"/>
          </a:p>
          <a:p>
            <a:r>
              <a:rPr lang="nl-NL" dirty="0"/>
              <a:t>Wat kun je doen?</a:t>
            </a:r>
          </a:p>
          <a:p>
            <a:endParaRPr lang="en-US" dirty="0"/>
          </a:p>
        </p:txBody>
      </p:sp>
    </p:spTree>
    <p:extLst>
      <p:ext uri="{BB962C8B-B14F-4D97-AF65-F5344CB8AC3E}">
        <p14:creationId xmlns:p14="http://schemas.microsoft.com/office/powerpoint/2010/main" val="3204081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5F9E-3BF5-879B-BEE3-5CE0E6A67E9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883727-ADA0-F63E-AF09-7AA1BC72C19E}"/>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FB96D96-618C-62D9-41C9-F8D2EE9FF61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mag het rode paaltje zonder straf ontwijken en de bal in de hindernis droppen.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mag het rode paaltje niet ontwijken omdat je bal in de hindernis ligt.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76D7C1D3-BB56-F5E7-F359-331A9BEC572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een rode hindernis geslagen en de bal ligt vlak naast het rode paaltje. In de plaatselijke regels staat dat alle markeringspalen in de baan vast obstakel zijn.</a:t>
            </a:r>
          </a:p>
          <a:p>
            <a:endParaRPr lang="nl-NL" dirty="0"/>
          </a:p>
          <a:p>
            <a:r>
              <a:rPr lang="nl-NL" dirty="0"/>
              <a:t>Wat mag je doen?</a:t>
            </a:r>
          </a:p>
          <a:p>
            <a:endParaRPr lang="en-US" dirty="0"/>
          </a:p>
        </p:txBody>
      </p:sp>
    </p:spTree>
    <p:extLst>
      <p:ext uri="{BB962C8B-B14F-4D97-AF65-F5344CB8AC3E}">
        <p14:creationId xmlns:p14="http://schemas.microsoft.com/office/powerpoint/2010/main" val="3044306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66F55-976E-D67C-72C2-F0E73B4C3F5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F1A676F-736E-FC56-A2C1-E87A6857654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84B92183-3B4B-AF1D-A684-2EC48C356AE3}"/>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Gewoon doorspelen, want jullie waren het eens dat dit een goede oplossing was.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Omdat je de ingebedde bal niet mocht ontwijken, heb je van een verkeerde plaats gespeeld en heb je daardoor de hole verloren.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B3D7734-4134-970C-7434-0CFE591E31A2}"/>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een rode hindernis geslagen en hij ligt ingebed in het gras in zijn eigen pitchmark. Je ontwijkt met goedkeuring van je tegenstander de pitchmark. Je dropt de bal in de dropzone en slaat hem keurig op de green.</a:t>
            </a:r>
          </a:p>
          <a:p>
            <a:endParaRPr lang="nl-NL" dirty="0"/>
          </a:p>
          <a:p>
            <a:r>
              <a:rPr lang="nl-NL" dirty="0"/>
              <a:t>Je tegenstander heeft het toch even opgezocht in de golfregel-app en zegt dat het niet had gemogen. Wat nu te doen?</a:t>
            </a:r>
          </a:p>
          <a:p>
            <a:endParaRPr lang="en-US" dirty="0"/>
          </a:p>
        </p:txBody>
      </p:sp>
    </p:spTree>
    <p:extLst>
      <p:ext uri="{BB962C8B-B14F-4D97-AF65-F5344CB8AC3E}">
        <p14:creationId xmlns:p14="http://schemas.microsoft.com/office/powerpoint/2010/main" val="3352060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FAD23-239C-EC41-3922-0E19A76BEB7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A5ED7E5-EF82-D560-E131-7689E4E14A35}"/>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511E8C9D-EE03-A1D6-8422-69AA0844C26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1e slag en afstand; 2e op een rechte lijn naar achteren; 3e binnen 2 clublengten van het kruispunt.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1e slag en afstand; 2e op een rechte lijn naar achteren; 3e binnen 2 clublengten van het kruispunt; 4e binnen 2 clublengten vanaf een punt aan de overzijde van de hindernis op dezelfde afstand tot de hole als het kruispunt.</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C3393EE-77A5-80A3-1797-897FE85C1E1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een rode hindernis geslagen. </a:t>
            </a:r>
          </a:p>
          <a:p>
            <a:endParaRPr lang="nl-NL" dirty="0"/>
          </a:p>
          <a:p>
            <a:r>
              <a:rPr lang="nl-NL" dirty="0"/>
              <a:t>Welke opties heb je om de hindernis met bijtelling van 1 strafslag te ontwijken?</a:t>
            </a:r>
            <a:endParaRPr lang="en-US" dirty="0"/>
          </a:p>
        </p:txBody>
      </p:sp>
    </p:spTree>
    <p:extLst>
      <p:ext uri="{BB962C8B-B14F-4D97-AF65-F5344CB8AC3E}">
        <p14:creationId xmlns:p14="http://schemas.microsoft.com/office/powerpoint/2010/main" val="2879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A563-83D2-46A1-8A8B-48C1FACFB24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CCB3B7C-349E-59DC-33B1-76BB7D3B5E2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CCA1BB16-BFC7-4002-98CC-6B84A011CEA0}"/>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tegenstander heeft de hole gegeven en mag dat later niet herroepen.</a:t>
            </a:r>
            <a:endParaRPr lang="en-US" sz="2400" dirty="0">
              <a:solidFill>
                <a:srgbClr val="00B050"/>
              </a:solidFill>
              <a:latin typeface="Verdana" panose="020B0604030504040204" pitchFamily="34" charset="0"/>
              <a:ea typeface="Verdana" panose="020B0604030504040204" pitchFamily="34" charset="0"/>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Nu ik de bal had opgenomen als gevolg van een misverstand dat “</a:t>
            </a:r>
            <a:r>
              <a:rPr lang="nl-NL" sz="2400" dirty="0" err="1">
                <a:solidFill>
                  <a:srgbClr val="FF0000"/>
                </a:solidFill>
                <a:latin typeface="Verdana" panose="020B0604030504040204" pitchFamily="34" charset="0"/>
                <a:ea typeface="Verdana" panose="020B0604030504040204" pitchFamily="34" charset="0"/>
              </a:rPr>
              <a:t>oke</a:t>
            </a:r>
            <a:r>
              <a:rPr lang="nl-NL" sz="2400" dirty="0">
                <a:solidFill>
                  <a:srgbClr val="FF0000"/>
                </a:solidFill>
                <a:latin typeface="Verdana" panose="020B0604030504040204" pitchFamily="34" charset="0"/>
                <a:ea typeface="Verdana" panose="020B0604030504040204" pitchFamily="34" charset="0"/>
              </a:rPr>
              <a:t>” betekende dat de hole was gegeven, krijg ik geen straf en moet de bal worden teruggeplaatst op zijn oorspronkelijke plek.</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E8C462B4-518E-4843-1008-11D7368B7EFC}"/>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Ik putt naar de hole en de bal rolt 50 cm voorbij de hole. Mijn tegenstander mompelt iets in de trant van “</a:t>
            </a:r>
            <a:r>
              <a:rPr lang="nl-NL" dirty="0" err="1"/>
              <a:t>oke</a:t>
            </a:r>
            <a:r>
              <a:rPr lang="nl-NL" dirty="0"/>
              <a:t>”. Ik ga er daarom vanuit dat ik de volgende slag heb gekregen en neem mijn bal op. De tegenstander zegt dan de hij de putt niet had gegeven. </a:t>
            </a:r>
          </a:p>
          <a:p>
            <a:endParaRPr lang="nl-NL" dirty="0"/>
          </a:p>
          <a:p>
            <a:r>
              <a:rPr lang="nl-NL" dirty="0"/>
              <a:t>Wat moet ik nu doen?</a:t>
            </a:r>
            <a:endParaRPr lang="en-US" dirty="0"/>
          </a:p>
        </p:txBody>
      </p:sp>
    </p:spTree>
    <p:extLst>
      <p:ext uri="{BB962C8B-B14F-4D97-AF65-F5344CB8AC3E}">
        <p14:creationId xmlns:p14="http://schemas.microsoft.com/office/powerpoint/2010/main" val="3571810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DDCB-138A-4CB7-041D-2BA148F082D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4237BDD-B662-C05E-90FD-3E8364741EE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27BE866-D216-B0E7-8958-FD258F9A8E9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Dat is je provisionele bal.</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a:cs typeface="Verdana"/>
              </a:rPr>
              <a:t>Dat is je nieuwe bal in het spel.</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2F64F3D-3699-3EED-F3DE-409CAC38608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met je drive in het bos rechts van de fairway. Je weet niet of de bal daar te vinden is. Je zegt tegen je tegenstander dat je een nieuwe bal slaat.</a:t>
            </a:r>
          </a:p>
          <a:p>
            <a:endParaRPr lang="nl-NL" dirty="0"/>
          </a:p>
          <a:p>
            <a:r>
              <a:rPr lang="nl-NL" dirty="0"/>
              <a:t>Wat is de status van deze bal?</a:t>
            </a:r>
          </a:p>
          <a:p>
            <a:endParaRPr lang="en-US" dirty="0"/>
          </a:p>
        </p:txBody>
      </p:sp>
    </p:spTree>
    <p:extLst>
      <p:ext uri="{BB962C8B-B14F-4D97-AF65-F5344CB8AC3E}">
        <p14:creationId xmlns:p14="http://schemas.microsoft.com/office/powerpoint/2010/main" val="2435134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D05EC-F080-E856-54DE-1A8B119BCD5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C9662B9-FB9A-6637-1DE0-60818D9DC50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00297A42-4CB7-2D98-07CC-3B23F347BBBA}"/>
              </a:ext>
            </a:extLst>
          </p:cNvPr>
          <p:cNvSpPr txBox="1">
            <a:spLocks/>
          </p:cNvSpPr>
          <p:nvPr/>
        </p:nvSpPr>
        <p:spPr>
          <a:xfrm>
            <a:off x="361065" y="3292929"/>
            <a:ext cx="11340000" cy="3187071"/>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300" dirty="0">
                <a:solidFill>
                  <a:srgbClr val="164A81"/>
                </a:solidFill>
                <a:latin typeface="Verdana" panose="020B0604030504040204" pitchFamily="34" charset="0"/>
                <a:ea typeface="Verdana" panose="020B0604030504040204" pitchFamily="34" charset="0"/>
                <a:cs typeface="Verdana"/>
              </a:rPr>
              <a:t>GROEN	:	</a:t>
            </a:r>
            <a:r>
              <a:rPr lang="nl-NL" sz="2300" dirty="0">
                <a:solidFill>
                  <a:srgbClr val="00B050"/>
                </a:solidFill>
                <a:latin typeface="Verdana" panose="020B0604030504040204" pitchFamily="34" charset="0"/>
                <a:ea typeface="Verdana" panose="020B0604030504040204" pitchFamily="34" charset="0"/>
              </a:rPr>
              <a:t>Je tegenstander heeft de bal binnen de tijd gevonden en daarom moet je alsnog met de oorspronkelijke bal verder spelen.</a:t>
            </a:r>
            <a:endParaRPr lang="en-US" sz="23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3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300" dirty="0">
                <a:solidFill>
                  <a:srgbClr val="164A81"/>
                </a:solidFill>
                <a:latin typeface="Verdana" panose="020B0604030504040204" pitchFamily="34" charset="0"/>
                <a:ea typeface="Verdana" panose="020B0604030504040204" pitchFamily="34" charset="0"/>
                <a:cs typeface="Verdana"/>
              </a:rPr>
              <a:t>ROOD	:</a:t>
            </a:r>
            <a:r>
              <a:rPr lang="en-US" sz="2300" dirty="0">
                <a:solidFill>
                  <a:srgbClr val="2A64A2"/>
                </a:solidFill>
                <a:latin typeface="Verdana" panose="020B0604030504040204" pitchFamily="34" charset="0"/>
                <a:ea typeface="Verdana" panose="020B0604030504040204" pitchFamily="34" charset="0"/>
                <a:cs typeface="Verdana"/>
              </a:rPr>
              <a:t>	</a:t>
            </a:r>
            <a:r>
              <a:rPr lang="nl-NL" sz="2300" dirty="0">
                <a:solidFill>
                  <a:srgbClr val="FF0000"/>
                </a:solidFill>
                <a:latin typeface="Verdana" panose="020B0604030504040204" pitchFamily="34" charset="0"/>
                <a:ea typeface="Verdana" panose="020B0604030504040204" pitchFamily="34" charset="0"/>
              </a:rPr>
              <a:t>De provisionele bal is de bal in het spel geworden toen je deze sloeg vanaf een plek dichter bij de hole dan de vermoedelijke ligplaats van de oorspronkelijke bal. Je moet met de nieuwe bal verder spelen. De tegenstander kan alleen eisen dat je die opnieuw slaat omdat je voor je beurt speelde.</a:t>
            </a:r>
            <a:endParaRPr lang="en-US" sz="23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780F940-7B53-A98F-D173-46CF58678397}"/>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slaat je bal met je drive in het bos rechts van de fairway. Je weet niet of de bal daar te vinden is. Je slaat een provisionele bal die verder is dan de oorspronkelijke bal en verder dan de bal van de tegenstander. Je gaat niet zoeken en slaat de provisionele bal. De tegenstander vindt jouw bal binnen de tijd in een moeilijke ligging en zegt dat je daar mee door moet gaan. Jij wil dit niet. Wie heeft gelijk?</a:t>
            </a:r>
            <a:endParaRPr lang="en-US" dirty="0"/>
          </a:p>
        </p:txBody>
      </p:sp>
    </p:spTree>
    <p:extLst>
      <p:ext uri="{BB962C8B-B14F-4D97-AF65-F5344CB8AC3E}">
        <p14:creationId xmlns:p14="http://schemas.microsoft.com/office/powerpoint/2010/main" val="399974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17900-91D9-BDAE-91AD-EA3180EE0BB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89AB82-8786-C801-9A76-AFADF52EAF1D}"/>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50687359-A914-DA03-F41D-AB878461B2C8}"/>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Je tegenstander heeft gelijk en je hebt de hole verloren.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Je tegenstander heeft niet gelijk. In dit geval moet je gewoon 2 strafslagen tellen.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25483BC-316F-B65E-9EB8-46B2DAF37B8E}"/>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hebt je bal in een potbunker onspeelbaar verklaard en gaat op een rechte lijn naar achteren, buiten de bunker droppen. Dat kost je 2 strafslagen. Je tegenstander zegt dat je nu de hole verloren hebt, want 2 strafslagen is de algemene straf en dat staat gelijk aan verlies van de hole. </a:t>
            </a:r>
          </a:p>
          <a:p>
            <a:endParaRPr lang="nl-NL" dirty="0"/>
          </a:p>
          <a:p>
            <a:r>
              <a:rPr lang="nl-NL" dirty="0"/>
              <a:t>Klopt deze redenering?</a:t>
            </a:r>
            <a:endParaRPr lang="en-US" dirty="0"/>
          </a:p>
        </p:txBody>
      </p:sp>
    </p:spTree>
    <p:extLst>
      <p:ext uri="{BB962C8B-B14F-4D97-AF65-F5344CB8AC3E}">
        <p14:creationId xmlns:p14="http://schemas.microsoft.com/office/powerpoint/2010/main" val="3781768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BC85-3225-941C-4EE4-D1A37FF30D8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263F616-0FBA-161E-7EA2-7EB67EB6945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288D17A7-DFEE-8A13-8CAA-0FAF10233CD2}"/>
              </a:ext>
            </a:extLst>
          </p:cNvPr>
          <p:cNvSpPr txBox="1">
            <a:spLocks/>
          </p:cNvSpPr>
          <p:nvPr/>
        </p:nvSpPr>
        <p:spPr>
          <a:xfrm>
            <a:off x="361065" y="3314700"/>
            <a:ext cx="11340000" cy="31653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300" dirty="0">
                <a:solidFill>
                  <a:srgbClr val="164A81"/>
                </a:solidFill>
                <a:latin typeface="Verdana" panose="020B0604030504040204" pitchFamily="34" charset="0"/>
                <a:ea typeface="Verdana" panose="020B0604030504040204" pitchFamily="34" charset="0"/>
                <a:cs typeface="Verdana"/>
              </a:rPr>
              <a:t>GROEN	:	</a:t>
            </a:r>
            <a:r>
              <a:rPr lang="nl-NL" sz="2300" dirty="0">
                <a:solidFill>
                  <a:srgbClr val="00B050"/>
                </a:solidFill>
                <a:latin typeface="Verdana" panose="020B0604030504040204" pitchFamily="34" charset="0"/>
                <a:ea typeface="Verdana" panose="020B0604030504040204" pitchFamily="34" charset="0"/>
              </a:rPr>
              <a:t>De referee vraagt of jullie beiden meegaan naar de bewuste plek zodat hij kan beoordelen of er wel of niet recht was op een vrije drop.</a:t>
            </a:r>
            <a:endParaRPr lang="en-US" sz="23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3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300" dirty="0">
                <a:solidFill>
                  <a:srgbClr val="164A81"/>
                </a:solidFill>
                <a:latin typeface="Verdana" panose="020B0604030504040204" pitchFamily="34" charset="0"/>
                <a:ea typeface="Verdana" panose="020B0604030504040204" pitchFamily="34" charset="0"/>
                <a:cs typeface="Verdana"/>
              </a:rPr>
              <a:t>ROOD	:</a:t>
            </a:r>
            <a:r>
              <a:rPr lang="en-US" sz="2300" dirty="0">
                <a:solidFill>
                  <a:srgbClr val="2A64A2"/>
                </a:solidFill>
                <a:latin typeface="Verdana" panose="020B0604030504040204" pitchFamily="34" charset="0"/>
                <a:ea typeface="Verdana" panose="020B0604030504040204" pitchFamily="34" charset="0"/>
                <a:cs typeface="Verdana"/>
              </a:rPr>
              <a:t>	</a:t>
            </a:r>
            <a:r>
              <a:rPr lang="nl-NL" sz="2300" dirty="0">
                <a:solidFill>
                  <a:srgbClr val="FF0000"/>
                </a:solidFill>
                <a:latin typeface="Verdana" panose="020B0604030504040204" pitchFamily="34" charset="0"/>
                <a:ea typeface="Verdana" panose="020B0604030504040204" pitchFamily="34" charset="0"/>
              </a:rPr>
              <a:t>De referee zegt dat er nu geen uitspraak meer kan worden gedaan omdat je er nu pas om vraagt. Als je op de betreffende hole tegen je tegenstander had gezegd dat je een uitspraak wilde van een referee, dan was de referee met jullie naar de plek gegaan waar het voorval plaatsvond.</a:t>
            </a:r>
            <a:endParaRPr lang="en-US" sz="23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FB428BE0-E089-8656-574F-ABBD3A34635D}"/>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sz="2300" dirty="0"/>
              <a:t>De bal van je tegenstander ligt in een twijfelachtig gebied waarvan hij zegt dat het een gat is dat is gegraven door een dier. Volgens jou is het gewoon een kuiltje. Hij neemt een vrije drop. Jij bent het er niet mee eens, maar je zegt verder niets en jullie spelen verder. Bij het doorgeven van de uitslag zeg je tegen de wedstrijdleiding dat je een uitspraak wilt van een referee over dit voorval. Wat zal de referee zeggen?</a:t>
            </a:r>
            <a:endParaRPr lang="en-US" sz="2300" dirty="0"/>
          </a:p>
        </p:txBody>
      </p:sp>
    </p:spTree>
    <p:extLst>
      <p:ext uri="{BB962C8B-B14F-4D97-AF65-F5344CB8AC3E}">
        <p14:creationId xmlns:p14="http://schemas.microsoft.com/office/powerpoint/2010/main" val="3794575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1034-6F34-1754-609E-A04217E006B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5C70F02-9A71-53D7-1509-0A8DAF8FEC7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BA70EC0D-4FD5-6557-0BE4-B3E3FD5316C6}"/>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Jouw </a:t>
            </a:r>
            <a:r>
              <a:rPr lang="nl-NL" sz="2400" dirty="0" err="1">
                <a:solidFill>
                  <a:srgbClr val="00B050"/>
                </a:solidFill>
                <a:latin typeface="Verdana" panose="020B0604030504040204" pitchFamily="34" charset="0"/>
                <a:ea typeface="Verdana" panose="020B0604030504040204" pitchFamily="34" charset="0"/>
              </a:rPr>
              <a:t>foursome</a:t>
            </a:r>
            <a:r>
              <a:rPr lang="nl-NL" sz="2400" dirty="0">
                <a:solidFill>
                  <a:srgbClr val="00B050"/>
                </a:solidFill>
                <a:latin typeface="Verdana" panose="020B0604030504040204" pitchFamily="34" charset="0"/>
                <a:ea typeface="Verdana" panose="020B0604030504040204" pitchFamily="34" charset="0"/>
              </a:rPr>
              <a:t>/</a:t>
            </a:r>
            <a:r>
              <a:rPr lang="nl-NL" sz="2400" dirty="0" err="1">
                <a:solidFill>
                  <a:srgbClr val="00B050"/>
                </a:solidFill>
                <a:latin typeface="Verdana" panose="020B0604030504040204" pitchFamily="34" charset="0"/>
                <a:ea typeface="Verdana" panose="020B0604030504040204" pitchFamily="34" charset="0"/>
              </a:rPr>
              <a:t>greensome</a:t>
            </a:r>
            <a:r>
              <a:rPr lang="nl-NL" sz="2400" dirty="0">
                <a:solidFill>
                  <a:srgbClr val="00B050"/>
                </a:solidFill>
                <a:latin typeface="Verdana" panose="020B0604030504040204" pitchFamily="34" charset="0"/>
                <a:ea typeface="Verdana" panose="020B0604030504040204" pitchFamily="34" charset="0"/>
              </a:rPr>
              <a:t> partner moet de provisionele bal spelen.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Jij moet de provisionele bal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23AD45A-FC34-7A27-EA93-B1D2B540E7C4}"/>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Jouw </a:t>
            </a:r>
            <a:r>
              <a:rPr lang="nl-NL" dirty="0" err="1"/>
              <a:t>foursomepartner</a:t>
            </a:r>
            <a:r>
              <a:rPr lang="nl-NL" dirty="0"/>
              <a:t> of </a:t>
            </a:r>
            <a:r>
              <a:rPr lang="nl-NL" dirty="0" err="1"/>
              <a:t>greensomepartner</a:t>
            </a:r>
            <a:r>
              <a:rPr lang="nl-NL" dirty="0"/>
              <a:t> slaat de bal richting een hoop struiken. Jullie besluiten een provisionele bal te spelen.</a:t>
            </a:r>
          </a:p>
          <a:p>
            <a:endParaRPr lang="nl-NL" dirty="0"/>
          </a:p>
          <a:p>
            <a:r>
              <a:rPr lang="nl-NL" dirty="0"/>
              <a:t>Wie moet de provisionele bal slaan?</a:t>
            </a:r>
            <a:endParaRPr lang="en-US" dirty="0"/>
          </a:p>
        </p:txBody>
      </p:sp>
    </p:spTree>
    <p:extLst>
      <p:ext uri="{BB962C8B-B14F-4D97-AF65-F5344CB8AC3E}">
        <p14:creationId xmlns:p14="http://schemas.microsoft.com/office/powerpoint/2010/main" val="1205429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79B23-2DF0-E1F4-ED3C-581FC688422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331F56A-5CA6-AFC6-9A6C-862A592E6EA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684991CF-3645-4227-8E40-1FDE9F4D1847}"/>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Jullie mogen kiezen wie de provisionele bal speelt.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Jullie mogen allebei een provisionele bal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AECB85FB-55AB-ADA3-5FA6-C03CC3398EF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In de </a:t>
            </a:r>
            <a:r>
              <a:rPr lang="nl-NL" dirty="0" err="1"/>
              <a:t>Greensome</a:t>
            </a:r>
            <a:r>
              <a:rPr lang="nl-NL" dirty="0"/>
              <a:t> ronde spelen jullie allebei je bal vanaf de tee richting dichte struiken. Jullie willen een provisionele bal spelen. </a:t>
            </a:r>
          </a:p>
          <a:p>
            <a:endParaRPr lang="nl-NL" dirty="0"/>
          </a:p>
          <a:p>
            <a:r>
              <a:rPr lang="nl-NL" dirty="0"/>
              <a:t>Wie speelt de provisionele bal?</a:t>
            </a:r>
            <a:endParaRPr lang="en-US" dirty="0"/>
          </a:p>
        </p:txBody>
      </p:sp>
    </p:spTree>
    <p:extLst>
      <p:ext uri="{BB962C8B-B14F-4D97-AF65-F5344CB8AC3E}">
        <p14:creationId xmlns:p14="http://schemas.microsoft.com/office/powerpoint/2010/main" val="2577600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DC0DE-EFB3-1B48-36B5-A4C73957793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E4D1183-CF66-638C-E4D3-93A44701127B}"/>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4B901DF-2E44-6E3B-0EA2-65D295E905BE}"/>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ze hebben gelijk. Beide partners van een </a:t>
            </a:r>
            <a:r>
              <a:rPr lang="nl-NL" sz="2400" dirty="0" err="1">
                <a:solidFill>
                  <a:srgbClr val="00B050"/>
                </a:solidFill>
                <a:latin typeface="Verdana" panose="020B0604030504040204" pitchFamily="34" charset="0"/>
                <a:ea typeface="Verdana" panose="020B0604030504040204" pitchFamily="34" charset="0"/>
              </a:rPr>
              <a:t>Foursome</a:t>
            </a:r>
            <a:r>
              <a:rPr lang="nl-NL" sz="2400" dirty="0">
                <a:solidFill>
                  <a:srgbClr val="00B050"/>
                </a:solidFill>
                <a:latin typeface="Verdana" panose="020B0604030504040204" pitchFamily="34" charset="0"/>
                <a:ea typeface="Verdana" panose="020B0604030504040204" pitchFamily="34" charset="0"/>
              </a:rPr>
              <a:t> wedstrijd moeten op de starttijd en de startplaats aanwezig zijn.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ze hebben niet gelijk. Als de partner die op de starthole afslaat op tijd aanwezig is en als de partner die de tweede slag maakt op de hole aanwezig is, dan is voldaan aan de eis om op tijd te starten.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C1E5A336-2ADE-54DD-4B35-FAFBB0394C8F}"/>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Bij de start van jullie </a:t>
            </a:r>
            <a:r>
              <a:rPr lang="nl-NL" dirty="0" err="1"/>
              <a:t>Foursome</a:t>
            </a:r>
            <a:r>
              <a:rPr lang="nl-NL" dirty="0"/>
              <a:t> ronde is slechts een van jullie aanwezig als de starttijd ingaat. Jouw partner is alvast onderweg naar de plek waar jij je bal heen gaat slaan. De tegenstanders zeggen nu dat zij de hole hebben gewonnen omdat jullie niet allebei op tijd bij de start zijn. </a:t>
            </a:r>
          </a:p>
          <a:p>
            <a:endParaRPr lang="nl-NL" dirty="0"/>
          </a:p>
          <a:p>
            <a:r>
              <a:rPr lang="nl-NL" dirty="0"/>
              <a:t>Hebben zij gelijk?</a:t>
            </a:r>
            <a:endParaRPr lang="en-US" dirty="0"/>
          </a:p>
        </p:txBody>
      </p:sp>
    </p:spTree>
    <p:extLst>
      <p:ext uri="{BB962C8B-B14F-4D97-AF65-F5344CB8AC3E}">
        <p14:creationId xmlns:p14="http://schemas.microsoft.com/office/powerpoint/2010/main" val="654243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10998-9011-93D8-3167-032DFECB9E1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7D0CEC-D131-5469-897C-4E8D6D2742D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4511FC6C-3C52-FA5F-BDC7-42062F4F5DE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hij heeft gelijk. Je moet dezelfde bal terugplaatsen.</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a:cs typeface="Verdana"/>
              </a:rPr>
              <a:t>Nee hij heeft niet gelijk. Je mag een andere bal terugplaatsen.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D0405408-97B2-C2D9-9818-7A0AE5D558DD}"/>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de baan waar jullie competitie spelen is de Plaatsingsregel van kracht. Je markeert je bal, neemt hem op en plaatst een andere bal terug binnen 15 cm vanaf de plek waar je de andere bal hebt opgenomen. Je tegenstander maakt bezwaar en zegt dat je dezelfde bal moet terugplaatsen. </a:t>
            </a:r>
          </a:p>
          <a:p>
            <a:endParaRPr lang="nl-NL" dirty="0"/>
          </a:p>
          <a:p>
            <a:r>
              <a:rPr lang="nl-NL" dirty="0"/>
              <a:t>Heeft hij gelijk?</a:t>
            </a:r>
            <a:endParaRPr lang="en-US" dirty="0"/>
          </a:p>
        </p:txBody>
      </p:sp>
    </p:spTree>
    <p:extLst>
      <p:ext uri="{BB962C8B-B14F-4D97-AF65-F5344CB8AC3E}">
        <p14:creationId xmlns:p14="http://schemas.microsoft.com/office/powerpoint/2010/main" val="88533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FD9D8-C424-ABA0-77B5-2F8ED615E6F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5367D5F-F1A2-C53A-C840-91BE22BC56B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7A2188EE-D5B1-C69F-31B3-C3F15E18C44C}"/>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dit mag de speler heeft gewoon de Plaatsingsregel gehanteerd.</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de speler verliest de hole. Hij mag de bal slechts eenmaal plaatsen.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B6628AE3-EA7A-5682-B5D4-85E7CCF09F0A}"/>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de baan waar jullie competitie spelen is de Plaatsingsregel van kracht. Je markeert je bal, neemt hem op en plaatst een andere bal terug binnen 15 cm vanaf de plek waar je de andere bal hebt opgenomen. Vervolgens neem je de bal nogmaals op, maakt deze schoon en plaats je de bal terug op een beter plekje en speelt de bal. </a:t>
            </a:r>
          </a:p>
          <a:p>
            <a:endParaRPr lang="nl-NL" dirty="0"/>
          </a:p>
          <a:p>
            <a:r>
              <a:rPr lang="nl-NL" dirty="0"/>
              <a:t>Mag dit zonder straf?</a:t>
            </a:r>
            <a:endParaRPr lang="en-US" dirty="0"/>
          </a:p>
        </p:txBody>
      </p:sp>
    </p:spTree>
    <p:extLst>
      <p:ext uri="{BB962C8B-B14F-4D97-AF65-F5344CB8AC3E}">
        <p14:creationId xmlns:p14="http://schemas.microsoft.com/office/powerpoint/2010/main" val="1792232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8CD6-CBFA-2FE2-A0BF-4DB1D339D03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8113AF8-C677-169A-0E53-700209FCDE90}"/>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33A53C28-23E2-BAEB-AE88-F61E83C761AB}"/>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Ja, dit mag volgens de Regels.</a:t>
            </a:r>
          </a:p>
          <a:p>
            <a:pPr marL="0" indent="0"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Nee, A en B moeten een keuze maken wie van hen de provisionele bal zal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8F13BAF0-61FC-5C67-8BC3-27D5AE321D8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Partners A en B slaan beiden af in een </a:t>
            </a:r>
            <a:r>
              <a:rPr lang="nl-NL" dirty="0" err="1"/>
              <a:t>greensome</a:t>
            </a:r>
            <a:r>
              <a:rPr lang="nl-NL" dirty="0"/>
              <a:t>. Beide ballen zijn mogelijk verloren in de hoge rough. A en B willen beide een provisionele bal slaan. </a:t>
            </a:r>
          </a:p>
          <a:p>
            <a:endParaRPr lang="nl-NL" dirty="0"/>
          </a:p>
          <a:p>
            <a:r>
              <a:rPr lang="nl-NL" dirty="0"/>
              <a:t>Mag dit?</a:t>
            </a:r>
            <a:endParaRPr lang="en-US" dirty="0"/>
          </a:p>
        </p:txBody>
      </p:sp>
    </p:spTree>
    <p:extLst>
      <p:ext uri="{BB962C8B-B14F-4D97-AF65-F5344CB8AC3E}">
        <p14:creationId xmlns:p14="http://schemas.microsoft.com/office/powerpoint/2010/main" val="356572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450E6-C538-6760-E7C4-7D19694C9EA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080AB13-7F55-24CA-7C16-ABC66AB9061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E768B790-532D-E847-C8DB-7ABD7F6DDEF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uitslag blijft staan, want ze waren het eens.</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Beide spelers zijn DQ omdat ze niet mogen afspreken elkaar holes te geven om de wedstrijd te verkorten. Er zijn dus geen wedstrijdpunten te verdienen.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64AAA2A9-535B-BC34-18E8-00B2A8FBCE46}"/>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Mijn tegenstander en ik weten dat het niet de bedoeling is, maar we besluiten te stoppen met spelen vanwege het slechte weer. We geven elkaar om en om de volgende holes zodat de wedstrijd all square is geëindigd. Wat zegt de referee als het ontvangende team dit voorlegt?</a:t>
            </a:r>
            <a:endParaRPr lang="en-US" dirty="0"/>
          </a:p>
        </p:txBody>
      </p:sp>
    </p:spTree>
    <p:extLst>
      <p:ext uri="{BB962C8B-B14F-4D97-AF65-F5344CB8AC3E}">
        <p14:creationId xmlns:p14="http://schemas.microsoft.com/office/powerpoint/2010/main" val="3328246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966E1-D678-CEC7-5A0C-105AF9C1462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18BBAB9-26CE-8A07-B96C-44158A8EE92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28DB9490-216E-747F-A569-77E6E89757DD}"/>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2 strafslagen: 1 voor het niet markeren en 1 voor het schoonmaken.</a:t>
            </a:r>
          </a:p>
          <a:p>
            <a:pPr marL="0" indent="0" defTabSz="287993">
              <a:lnSpc>
                <a:spcPts val="2400"/>
              </a:lnSpc>
              <a:spcBef>
                <a:spcPts val="0"/>
              </a:spcBef>
              <a:spcAft>
                <a:spcPts val="667"/>
              </a:spcAft>
              <a:buClr>
                <a:srgbClr val="F87613"/>
              </a:buClr>
              <a:buNone/>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1 strafslag in totaal voor beide handelingen.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53D2FA3-0B70-091E-F857-54B5C38BAC6B}"/>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Je tegenstander neemt zijn bal op zonder te markeren om hem te identificeren. Je zegt dat hij zijn bal eerst had moeten markeren. Daarna maakt hij de bal schoon en plaatst hij de bal weer terug. </a:t>
            </a:r>
          </a:p>
          <a:p>
            <a:endParaRPr lang="nl-NL" dirty="0"/>
          </a:p>
          <a:p>
            <a:r>
              <a:rPr lang="nl-NL" dirty="0"/>
              <a:t>Welke straf heeft hij volgens jou opgelopen?</a:t>
            </a:r>
            <a:endParaRPr lang="en-US" dirty="0"/>
          </a:p>
        </p:txBody>
      </p:sp>
    </p:spTree>
    <p:extLst>
      <p:ext uri="{BB962C8B-B14F-4D97-AF65-F5344CB8AC3E}">
        <p14:creationId xmlns:p14="http://schemas.microsoft.com/office/powerpoint/2010/main" val="224448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8566-A272-65A5-128D-1470D314AC4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3AD5AE7-500A-E775-505C-4D7C04B1A98D}"/>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58096605-D9CF-0D8C-99A5-B4990530BCE9}"/>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Ik heb de hole gewonnen want mijn tegenstander heeft mijn bal gestopt.</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Ik heb de hole verloren want de bal was de hole al gepasseerd en ik kon dus niet meer halveren.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341CDC39-C602-79E5-B1F9-57DC0452EC60}"/>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Ik putt mijn bal om de hole te halveren maar de bal rolt langs en voorbij de hole. Mijn tegenstander stopt mijn bal en zegt: die is goed. </a:t>
            </a:r>
          </a:p>
          <a:p>
            <a:endParaRPr lang="nl-NL" dirty="0"/>
          </a:p>
          <a:p>
            <a:r>
              <a:rPr lang="nl-NL" dirty="0"/>
              <a:t>Wat is de uitslag van deze hole?</a:t>
            </a:r>
            <a:endParaRPr lang="en-US" dirty="0"/>
          </a:p>
        </p:txBody>
      </p:sp>
    </p:spTree>
    <p:extLst>
      <p:ext uri="{BB962C8B-B14F-4D97-AF65-F5344CB8AC3E}">
        <p14:creationId xmlns:p14="http://schemas.microsoft.com/office/powerpoint/2010/main" val="321818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4C04E-B911-162E-86EB-5006604B8FD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6DD2EEF-1ED1-7577-56E5-A98D93F7079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2" name="Subtitle 2">
            <a:extLst>
              <a:ext uri="{FF2B5EF4-FFF2-40B4-BE49-F238E27FC236}">
                <a16:creationId xmlns:a16="http://schemas.microsoft.com/office/drawing/2014/main" id="{9FCF134B-A710-64A1-A883-AE09FD42148A}"/>
              </a:ext>
            </a:extLst>
          </p:cNvPr>
          <p:cNvSpPr txBox="1">
            <a:spLocks/>
          </p:cNvSpPr>
          <p:nvPr/>
        </p:nvSpPr>
        <p:spPr>
          <a:xfrm>
            <a:off x="361065" y="3600000"/>
            <a:ext cx="11340000" cy="2880000"/>
          </a:xfrm>
          <a:prstGeom prst="rect">
            <a:avLst/>
          </a:prstGeom>
        </p:spPr>
        <p:txBody>
          <a:bodyPr vert="horz" lIns="10800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4613" indent="-1344613" defTabSz="287993">
              <a:lnSpc>
                <a:spcPts val="2400"/>
              </a:lnSpc>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GROEN	:	</a:t>
            </a:r>
            <a:r>
              <a:rPr lang="nl-NL" sz="2400" dirty="0">
                <a:solidFill>
                  <a:srgbClr val="00B050"/>
                </a:solidFill>
                <a:latin typeface="Verdana" panose="020B0604030504040204" pitchFamily="34" charset="0"/>
                <a:ea typeface="Verdana" panose="020B0604030504040204" pitchFamily="34" charset="0"/>
              </a:rPr>
              <a:t>De stand van de wedstrijd blijft gelijk.</a:t>
            </a:r>
            <a:endParaRPr lang="en-US" sz="2400" dirty="0">
              <a:solidFill>
                <a:srgbClr val="00B050"/>
              </a:solidFill>
              <a:latin typeface="Verdana" panose="020B0604030504040204" pitchFamily="34" charset="0"/>
              <a:ea typeface="Verdana" panose="020B0604030504040204" pitchFamily="34" charset="0"/>
              <a:cs typeface="Verdana"/>
            </a:endParaRPr>
          </a:p>
          <a:p>
            <a:pPr marL="1344613" indent="-1344613" defTabSz="287993">
              <a:lnSpc>
                <a:spcPts val="2400"/>
              </a:lnSpc>
              <a:spcBef>
                <a:spcPts val="0"/>
              </a:spcBef>
              <a:spcAft>
                <a:spcPts val="667"/>
              </a:spcAft>
              <a:buClr>
                <a:srgbClr val="F87613"/>
              </a:buClr>
              <a:tabLst>
                <a:tab pos="1165225" algn="l"/>
              </a:tabLst>
            </a:pPr>
            <a:endParaRPr lang="en-US" sz="2400" dirty="0">
              <a:solidFill>
                <a:srgbClr val="2A64A2"/>
              </a:solidFill>
              <a:latin typeface="Verdana" panose="020B0604030504040204" pitchFamily="34" charset="0"/>
              <a:ea typeface="Verdana" panose="020B0604030504040204" pitchFamily="34" charset="0"/>
              <a:cs typeface="Verdana"/>
            </a:endParaRPr>
          </a:p>
          <a:p>
            <a:pPr marL="1344613" indent="-1344613" defTabSz="287993">
              <a:spcBef>
                <a:spcPts val="0"/>
              </a:spcBef>
              <a:spcAft>
                <a:spcPts val="667"/>
              </a:spcAft>
              <a:buClr>
                <a:srgbClr val="F87613"/>
              </a:buClr>
              <a:buNone/>
              <a:tabLst>
                <a:tab pos="1165225" algn="l"/>
              </a:tabLst>
            </a:pPr>
            <a:r>
              <a:rPr lang="en-US" sz="2400" dirty="0">
                <a:solidFill>
                  <a:srgbClr val="164A81"/>
                </a:solidFill>
                <a:latin typeface="Verdana" panose="020B0604030504040204" pitchFamily="34" charset="0"/>
                <a:ea typeface="Verdana" panose="020B0604030504040204" pitchFamily="34" charset="0"/>
                <a:cs typeface="Verdana"/>
              </a:rPr>
              <a:t>ROOD	:</a:t>
            </a:r>
            <a:r>
              <a:rPr lang="en-US" sz="2400" dirty="0">
                <a:solidFill>
                  <a:srgbClr val="2A64A2"/>
                </a:solidFill>
                <a:latin typeface="Verdana" panose="020B0604030504040204" pitchFamily="34" charset="0"/>
                <a:ea typeface="Verdana" panose="020B0604030504040204" pitchFamily="34" charset="0"/>
                <a:cs typeface="Verdana"/>
              </a:rPr>
              <a:t>	</a:t>
            </a:r>
            <a:r>
              <a:rPr lang="nl-NL" sz="2400" dirty="0">
                <a:solidFill>
                  <a:srgbClr val="FF0000"/>
                </a:solidFill>
                <a:latin typeface="Verdana" panose="020B0604030504040204" pitchFamily="34" charset="0"/>
                <a:ea typeface="Verdana" panose="020B0604030504040204" pitchFamily="34" charset="0"/>
              </a:rPr>
              <a:t>Jullie zijn beiden gediskwalificeerd voor het afspreken hole 7 niet uit te spelen.</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3" name="Title 1">
            <a:extLst>
              <a:ext uri="{FF2B5EF4-FFF2-40B4-BE49-F238E27FC236}">
                <a16:creationId xmlns:a16="http://schemas.microsoft.com/office/drawing/2014/main" id="{07788DF1-2186-83BC-3140-EE6556AE8798}"/>
              </a:ext>
            </a:extLst>
          </p:cNvPr>
          <p:cNvSpPr txBox="1">
            <a:spLocks/>
          </p:cNvSpPr>
          <p:nvPr/>
        </p:nvSpPr>
        <p:spPr>
          <a:xfrm>
            <a:off x="361063" y="620486"/>
            <a:ext cx="11341079" cy="2160000"/>
          </a:xfrm>
          <a:prstGeom prst="rect">
            <a:avLst/>
          </a:prstGeom>
        </p:spPr>
        <p:txBody>
          <a:bodyPr vert="horz" lIns="108000" tIns="60960" rIns="121920" bIns="60960" rtlCol="0" anchor="t">
            <a:noAutofit/>
          </a:bodyPr>
          <a:lstStyle>
            <a:defPPr>
              <a:defRPr lang="nl-NL"/>
            </a:defPPr>
            <a:lvl1pPr defTabSz="609585">
              <a:spcBef>
                <a:spcPct val="0"/>
              </a:spcBef>
              <a:buNone/>
              <a:defRPr sz="2400">
                <a:solidFill>
                  <a:srgbClr val="164A81"/>
                </a:solidFill>
                <a:latin typeface="Verdana" panose="020B0604030504040204" pitchFamily="34" charset="0"/>
                <a:ea typeface="Verdana" panose="020B0604030504040204" pitchFamily="34" charset="0"/>
                <a:cs typeface="Georgia"/>
              </a:defRPr>
            </a:lvl1pPr>
          </a:lstStyle>
          <a:p>
            <a:r>
              <a:rPr lang="nl-NL" dirty="0"/>
              <a:t>Op hole 7 sla ik mijn bal buiten de baan en mijn tegenstander slaat zijn bal in een gele hindernis. We hebben al wat achterstand opgelopen en vanwege de tijd besluiten we deze hole te halveren en lopen gelijk door naar hole 8.</a:t>
            </a:r>
          </a:p>
          <a:p>
            <a:endParaRPr lang="nl-NL" dirty="0"/>
          </a:p>
          <a:p>
            <a:r>
              <a:rPr lang="nl-NL" dirty="0"/>
              <a:t>Wat betekent dit voor de stand van de wedstrijd?</a:t>
            </a:r>
            <a:endParaRPr lang="en-US" dirty="0"/>
          </a:p>
        </p:txBody>
      </p:sp>
    </p:spTree>
    <p:extLst>
      <p:ext uri="{BB962C8B-B14F-4D97-AF65-F5344CB8AC3E}">
        <p14:creationId xmlns:p14="http://schemas.microsoft.com/office/powerpoint/2010/main" val="49915649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888</TotalTime>
  <Words>8685</Words>
  <Application>Microsoft Office PowerPoint</Application>
  <PresentationFormat>Breedbeeld</PresentationFormat>
  <Paragraphs>604</Paragraphs>
  <Slides>70</Slides>
  <Notes>70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70</vt:i4>
      </vt:variant>
    </vt:vector>
  </HeadingPairs>
  <TitlesOfParts>
    <vt:vector size="76" baseType="lpstr">
      <vt:lpstr>Arial</vt:lpstr>
      <vt:lpstr>Calibri</vt:lpstr>
      <vt:lpstr>Georgia</vt:lpstr>
      <vt:lpstr>Tw Cen MT</vt:lpstr>
      <vt:lpstr>Verdana</vt:lpstr>
      <vt:lpstr>Droplet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Janke van der Werf</dc:creator>
  <cp:lastModifiedBy>Robert Hage</cp:lastModifiedBy>
  <cp:revision>30</cp:revision>
  <dcterms:created xsi:type="dcterms:W3CDTF">2024-01-22T20:47:55Z</dcterms:created>
  <dcterms:modified xsi:type="dcterms:W3CDTF">2025-03-20T10:11:23Z</dcterms:modified>
</cp:coreProperties>
</file>